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90" r:id="rId6"/>
    <p:sldId id="289" r:id="rId7"/>
    <p:sldId id="291" r:id="rId8"/>
    <p:sldId id="279" r:id="rId9"/>
    <p:sldId id="295" r:id="rId10"/>
    <p:sldId id="294" r:id="rId11"/>
    <p:sldId id="301" r:id="rId12"/>
    <p:sldId id="305" r:id="rId13"/>
    <p:sldId id="306" r:id="rId14"/>
    <p:sldId id="296" r:id="rId15"/>
    <p:sldId id="288" r:id="rId16"/>
    <p:sldId id="292" r:id="rId17"/>
    <p:sldId id="300" r:id="rId18"/>
    <p:sldId id="302" r:id="rId19"/>
    <p:sldId id="303" r:id="rId20"/>
    <p:sldId id="297" r:id="rId21"/>
    <p:sldId id="298" r:id="rId22"/>
    <p:sldId id="304" r:id="rId23"/>
    <p:sldId id="293" r:id="rId24"/>
  </p:sldIdLst>
  <p:sldSz cx="18288000" cy="10287000"/>
  <p:notesSz cx="6858000" cy="9144000"/>
  <p:custDataLst>
    <p:tags r:id="rId27"/>
  </p:custDataLst>
  <p:defaultTextStyle>
    <a:defPPr lvl="0">
      <a:defRPr lang="en-US"/>
    </a:defPPr>
    <a:lvl1pPr marL="0" lv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4256E69A-DA8A-4623-9C99-5D8F66A5E7DE}">
          <p14:sldIdLst>
            <p14:sldId id="256"/>
            <p14:sldId id="290"/>
            <p14:sldId id="289"/>
          </p14:sldIdLst>
        </p14:section>
        <p14:section name="Seção sem Título" id="{0DBAD267-3A11-4892-9478-FA0235E20418}">
          <p14:sldIdLst>
            <p14:sldId id="291"/>
            <p14:sldId id="279"/>
            <p14:sldId id="295"/>
            <p14:sldId id="294"/>
            <p14:sldId id="301"/>
            <p14:sldId id="305"/>
            <p14:sldId id="306"/>
            <p14:sldId id="296"/>
            <p14:sldId id="288"/>
            <p14:sldId id="292"/>
            <p14:sldId id="300"/>
            <p14:sldId id="302"/>
            <p14:sldId id="303"/>
            <p14:sldId id="297"/>
            <p14:sldId id="298"/>
            <p14:sldId id="304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030"/>
    <a:srgbClr val="161C4D"/>
    <a:srgbClr val="16244D"/>
    <a:srgbClr val="E019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928088-D5A5-4D63-8557-FED488AB8C31}" v="16" dt="2021-11-07T21:05:32.0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2" autoAdjust="0"/>
    <p:restoredTop sz="87805" autoAdjust="0"/>
  </p:normalViewPr>
  <p:slideViewPr>
    <p:cSldViewPr snapToGrid="0">
      <p:cViewPr varScale="1">
        <p:scale>
          <a:sx n="68" d="100"/>
          <a:sy n="68" d="100"/>
        </p:scale>
        <p:origin x="6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548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ri Camargo" userId="ab6370ed-5ea1-4327-83f8-f1d85eca555c" providerId="ADAL" clId="{CC928088-D5A5-4D63-8557-FED488AB8C31}"/>
    <pc:docChg chg="undo custSel addSld modSld sldOrd modSection">
      <pc:chgData name="Yuri Camargo" userId="ab6370ed-5ea1-4327-83f8-f1d85eca555c" providerId="ADAL" clId="{CC928088-D5A5-4D63-8557-FED488AB8C31}" dt="2021-11-07T21:49:49.001" v="1771" actId="20577"/>
      <pc:docMkLst>
        <pc:docMk/>
      </pc:docMkLst>
      <pc:sldChg chg="modSp mod">
        <pc:chgData name="Yuri Camargo" userId="ab6370ed-5ea1-4327-83f8-f1d85eca555c" providerId="ADAL" clId="{CC928088-D5A5-4D63-8557-FED488AB8C31}" dt="2021-11-07T21:06:36.939" v="98" actId="20577"/>
        <pc:sldMkLst>
          <pc:docMk/>
          <pc:sldMk cId="1292070820" sldId="279"/>
        </pc:sldMkLst>
        <pc:spChg chg="mod">
          <ac:chgData name="Yuri Camargo" userId="ab6370ed-5ea1-4327-83f8-f1d85eca555c" providerId="ADAL" clId="{CC928088-D5A5-4D63-8557-FED488AB8C31}" dt="2021-11-07T21:06:17.502" v="63" actId="20577"/>
          <ac:spMkLst>
            <pc:docMk/>
            <pc:sldMk cId="1292070820" sldId="279"/>
            <ac:spMk id="4" creationId="{6F084A52-9D90-4502-902E-98309C970318}"/>
          </ac:spMkLst>
        </pc:spChg>
        <pc:spChg chg="mod">
          <ac:chgData name="Yuri Camargo" userId="ab6370ed-5ea1-4327-83f8-f1d85eca555c" providerId="ADAL" clId="{CC928088-D5A5-4D63-8557-FED488AB8C31}" dt="2021-11-07T21:06:36.939" v="98" actId="20577"/>
          <ac:spMkLst>
            <pc:docMk/>
            <pc:sldMk cId="1292070820" sldId="279"/>
            <ac:spMk id="5" creationId="{B53A42D3-52BC-463A-8676-CFC574CFCF48}"/>
          </ac:spMkLst>
        </pc:spChg>
      </pc:sldChg>
      <pc:sldChg chg="ord">
        <pc:chgData name="Yuri Camargo" userId="ab6370ed-5ea1-4327-83f8-f1d85eca555c" providerId="ADAL" clId="{CC928088-D5A5-4D63-8557-FED488AB8C31}" dt="2021-11-07T21:08:10.530" v="110"/>
        <pc:sldMkLst>
          <pc:docMk/>
          <pc:sldMk cId="3653359574" sldId="288"/>
        </pc:sldMkLst>
      </pc:sldChg>
      <pc:sldChg chg="modSp mod">
        <pc:chgData name="Yuri Camargo" userId="ab6370ed-5ea1-4327-83f8-f1d85eca555c" providerId="ADAL" clId="{CC928088-D5A5-4D63-8557-FED488AB8C31}" dt="2021-11-07T21:05:48.017" v="37" actId="6549"/>
        <pc:sldMkLst>
          <pc:docMk/>
          <pc:sldMk cId="3428477329" sldId="289"/>
        </pc:sldMkLst>
        <pc:spChg chg="mod">
          <ac:chgData name="Yuri Camargo" userId="ab6370ed-5ea1-4327-83f8-f1d85eca555c" providerId="ADAL" clId="{CC928088-D5A5-4D63-8557-FED488AB8C31}" dt="2021-11-07T21:05:32.077" v="15" actId="20577"/>
          <ac:spMkLst>
            <pc:docMk/>
            <pc:sldMk cId="3428477329" sldId="289"/>
            <ac:spMk id="2" creationId="{5B23353D-5FCD-4539-87FE-CE507139B51C}"/>
          </ac:spMkLst>
        </pc:spChg>
        <pc:spChg chg="mod">
          <ac:chgData name="Yuri Camargo" userId="ab6370ed-5ea1-4327-83f8-f1d85eca555c" providerId="ADAL" clId="{CC928088-D5A5-4D63-8557-FED488AB8C31}" dt="2021-11-07T21:05:48.017" v="37" actId="6549"/>
          <ac:spMkLst>
            <pc:docMk/>
            <pc:sldMk cId="3428477329" sldId="289"/>
            <ac:spMk id="3" creationId="{00000000-0000-0000-0000-000000000000}"/>
          </ac:spMkLst>
        </pc:spChg>
      </pc:sldChg>
      <pc:sldChg chg="ord">
        <pc:chgData name="Yuri Camargo" userId="ab6370ed-5ea1-4327-83f8-f1d85eca555c" providerId="ADAL" clId="{CC928088-D5A5-4D63-8557-FED488AB8C31}" dt="2021-11-07T21:08:07.924" v="108"/>
        <pc:sldMkLst>
          <pc:docMk/>
          <pc:sldMk cId="3488440768" sldId="294"/>
        </pc:sldMkLst>
      </pc:sldChg>
      <pc:sldChg chg="modSp mod">
        <pc:chgData name="Yuri Camargo" userId="ab6370ed-5ea1-4327-83f8-f1d85eca555c" providerId="ADAL" clId="{CC928088-D5A5-4D63-8557-FED488AB8C31}" dt="2021-11-07T21:07:28.089" v="106" actId="108"/>
        <pc:sldMkLst>
          <pc:docMk/>
          <pc:sldMk cId="2932223081" sldId="295"/>
        </pc:sldMkLst>
        <pc:spChg chg="mod">
          <ac:chgData name="Yuri Camargo" userId="ab6370ed-5ea1-4327-83f8-f1d85eca555c" providerId="ADAL" clId="{CC928088-D5A5-4D63-8557-FED488AB8C31}" dt="2021-11-07T21:07:22.063" v="105" actId="108"/>
          <ac:spMkLst>
            <pc:docMk/>
            <pc:sldMk cId="2932223081" sldId="295"/>
            <ac:spMk id="4" creationId="{6F084A52-9D90-4502-902E-98309C970318}"/>
          </ac:spMkLst>
        </pc:spChg>
        <pc:spChg chg="mod">
          <ac:chgData name="Yuri Camargo" userId="ab6370ed-5ea1-4327-83f8-f1d85eca555c" providerId="ADAL" clId="{CC928088-D5A5-4D63-8557-FED488AB8C31}" dt="2021-11-07T21:07:28.089" v="106" actId="108"/>
          <ac:spMkLst>
            <pc:docMk/>
            <pc:sldMk cId="2932223081" sldId="295"/>
            <ac:spMk id="5" creationId="{B53A42D3-52BC-463A-8676-CFC574CFCF48}"/>
          </ac:spMkLst>
        </pc:spChg>
      </pc:sldChg>
      <pc:sldChg chg="modSp mod ord">
        <pc:chgData name="Yuri Camargo" userId="ab6370ed-5ea1-4327-83f8-f1d85eca555c" providerId="ADAL" clId="{CC928088-D5A5-4D63-8557-FED488AB8C31}" dt="2021-11-07T21:08:49.789" v="140"/>
        <pc:sldMkLst>
          <pc:docMk/>
          <pc:sldMk cId="3140218947" sldId="296"/>
        </pc:sldMkLst>
        <pc:spChg chg="mod">
          <ac:chgData name="Yuri Camargo" userId="ab6370ed-5ea1-4327-83f8-f1d85eca555c" providerId="ADAL" clId="{CC928088-D5A5-4D63-8557-FED488AB8C31}" dt="2021-11-07T21:08:41.365" v="139" actId="20577"/>
          <ac:spMkLst>
            <pc:docMk/>
            <pc:sldMk cId="3140218947" sldId="296"/>
            <ac:spMk id="4" creationId="{6F084A52-9D90-4502-902E-98309C970318}"/>
          </ac:spMkLst>
        </pc:spChg>
        <pc:spChg chg="mod">
          <ac:chgData name="Yuri Camargo" userId="ab6370ed-5ea1-4327-83f8-f1d85eca555c" providerId="ADAL" clId="{CC928088-D5A5-4D63-8557-FED488AB8C31}" dt="2021-11-07T21:08:49.789" v="140"/>
          <ac:spMkLst>
            <pc:docMk/>
            <pc:sldMk cId="3140218947" sldId="296"/>
            <ac:spMk id="5" creationId="{B53A42D3-52BC-463A-8676-CFC574CFCF48}"/>
          </ac:spMkLst>
        </pc:spChg>
      </pc:sldChg>
      <pc:sldChg chg="ord">
        <pc:chgData name="Yuri Camargo" userId="ab6370ed-5ea1-4327-83f8-f1d85eca555c" providerId="ADAL" clId="{CC928088-D5A5-4D63-8557-FED488AB8C31}" dt="2021-11-07T21:08:07.924" v="108"/>
        <pc:sldMkLst>
          <pc:docMk/>
          <pc:sldMk cId="2170859080" sldId="301"/>
        </pc:sldMkLst>
      </pc:sldChg>
      <pc:sldChg chg="delSp modSp add mod ord delAnim">
        <pc:chgData name="Yuri Camargo" userId="ab6370ed-5ea1-4327-83f8-f1d85eca555c" providerId="ADAL" clId="{CC928088-D5A5-4D63-8557-FED488AB8C31}" dt="2021-11-07T21:35:56.153" v="726" actId="20577"/>
        <pc:sldMkLst>
          <pc:docMk/>
          <pc:sldMk cId="1146239429" sldId="305"/>
        </pc:sldMkLst>
        <pc:spChg chg="mod">
          <ac:chgData name="Yuri Camargo" userId="ab6370ed-5ea1-4327-83f8-f1d85eca555c" providerId="ADAL" clId="{CC928088-D5A5-4D63-8557-FED488AB8C31}" dt="2021-11-07T21:35:56.153" v="726" actId="20577"/>
          <ac:spMkLst>
            <pc:docMk/>
            <pc:sldMk cId="1146239429" sldId="305"/>
            <ac:spMk id="5" creationId="{A1B8DCFB-D6D5-4A0D-AB58-5EB18E0227FE}"/>
          </ac:spMkLst>
        </pc:spChg>
        <pc:spChg chg="del">
          <ac:chgData name="Yuri Camargo" userId="ab6370ed-5ea1-4327-83f8-f1d85eca555c" providerId="ADAL" clId="{CC928088-D5A5-4D63-8557-FED488AB8C31}" dt="2021-11-07T21:24:59.232" v="144" actId="478"/>
          <ac:spMkLst>
            <pc:docMk/>
            <pc:sldMk cId="1146239429" sldId="305"/>
            <ac:spMk id="7" creationId="{A210D705-4EE5-49B5-9514-1BFD3C55EF0E}"/>
          </ac:spMkLst>
        </pc:spChg>
        <pc:spChg chg="mod">
          <ac:chgData name="Yuri Camargo" userId="ab6370ed-5ea1-4327-83f8-f1d85eca555c" providerId="ADAL" clId="{CC928088-D5A5-4D63-8557-FED488AB8C31}" dt="2021-11-07T21:25:32.691" v="168" actId="20577"/>
          <ac:spMkLst>
            <pc:docMk/>
            <pc:sldMk cId="1146239429" sldId="305"/>
            <ac:spMk id="10" creationId="{B3EB4D49-1390-4F25-BD68-77D132151550}"/>
          </ac:spMkLst>
        </pc:spChg>
      </pc:sldChg>
      <pc:sldChg chg="modSp add mod">
        <pc:chgData name="Yuri Camargo" userId="ab6370ed-5ea1-4327-83f8-f1d85eca555c" providerId="ADAL" clId="{CC928088-D5A5-4D63-8557-FED488AB8C31}" dt="2021-11-07T21:49:49.001" v="1771" actId="20577"/>
        <pc:sldMkLst>
          <pc:docMk/>
          <pc:sldMk cId="1399440613" sldId="306"/>
        </pc:sldMkLst>
        <pc:spChg chg="mod">
          <ac:chgData name="Yuri Camargo" userId="ab6370ed-5ea1-4327-83f8-f1d85eca555c" providerId="ADAL" clId="{CC928088-D5A5-4D63-8557-FED488AB8C31}" dt="2021-11-07T21:49:49.001" v="1771" actId="20577"/>
          <ac:spMkLst>
            <pc:docMk/>
            <pc:sldMk cId="1399440613" sldId="306"/>
            <ac:spMk id="5" creationId="{A1B8DCFB-D6D5-4A0D-AB58-5EB18E0227FE}"/>
          </ac:spMkLst>
        </pc:spChg>
        <pc:spChg chg="mod">
          <ac:chgData name="Yuri Camargo" userId="ab6370ed-5ea1-4327-83f8-f1d85eca555c" providerId="ADAL" clId="{CC928088-D5A5-4D63-8557-FED488AB8C31}" dt="2021-11-07T21:37:26.380" v="747" actId="20577"/>
          <ac:spMkLst>
            <pc:docMk/>
            <pc:sldMk cId="1399440613" sldId="306"/>
            <ac:spMk id="10" creationId="{B3EB4D49-1390-4F25-BD68-77D13215155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4D82542-5F95-4DC5-88C0-5A76538A5A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00F95C-CABE-4ED8-803A-6E6BEC56F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229E-B301-4FD1-9095-324890C81D8C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EA7B0CE-3AB3-41AF-BC06-7EE0C3BE3B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0501B2-599C-45EB-967C-0F18706C7C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B1C8A-D008-4CDE-B1C6-059D0AC419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9086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8A5A6-9627-4487-9D92-FBAC666E6A02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B6869-C2B8-43AD-8C90-813BCD6D886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78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6869-C2B8-43AD-8C90-813BCD6D886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2490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6869-C2B8-43AD-8C90-813BCD6D886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4710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eappedreira.org.br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eappedreira.org.br/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Nome da Pales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D4D6F9-5056-4F07-8B76-5FF04C600E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28724" y="3537804"/>
            <a:ext cx="14507263" cy="820738"/>
          </a:xfrm>
        </p:spPr>
        <p:txBody>
          <a:bodyPr anchor="ctr">
            <a:noAutofit/>
          </a:bodyPr>
          <a:lstStyle>
            <a:lvl1pPr>
              <a:buNone/>
              <a:defRPr sz="8800" b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pt-BR" dirty="0"/>
              <a:t>TÍTULO DA PALESTRA</a:t>
            </a:r>
          </a:p>
        </p:txBody>
      </p:sp>
      <p:sp>
        <p:nvSpPr>
          <p:cNvPr id="33" name="Espaço Reservado para Texto 2">
            <a:extLst>
              <a:ext uri="{FF2B5EF4-FFF2-40B4-BE49-F238E27FC236}">
                <a16:creationId xmlns:a16="http://schemas.microsoft.com/office/drawing/2014/main" id="{B437A1AC-FCAF-426E-B931-C47D104FAF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8725" y="5638525"/>
            <a:ext cx="14507262" cy="424732"/>
          </a:xfrm>
        </p:spPr>
        <p:txBody>
          <a:bodyPr wrap="square" anchor="ctr">
            <a:spAutoFit/>
          </a:bodyPr>
          <a:lstStyle>
            <a:lvl1pPr marL="0">
              <a:buNone/>
              <a:defRPr sz="2400" b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Palestrante</a:t>
            </a:r>
            <a:r>
              <a:rPr lang="en-US" dirty="0"/>
              <a:t> 1</a:t>
            </a:r>
          </a:p>
        </p:txBody>
      </p:sp>
      <p:grpSp>
        <p:nvGrpSpPr>
          <p:cNvPr id="22" name="Gráfico 6">
            <a:extLst>
              <a:ext uri="{FF2B5EF4-FFF2-40B4-BE49-F238E27FC236}">
                <a16:creationId xmlns:a16="http://schemas.microsoft.com/office/drawing/2014/main" id="{7A6AEE0A-B74C-4048-9C51-969327D4A4D3}"/>
              </a:ext>
            </a:extLst>
          </p:cNvPr>
          <p:cNvGrpSpPr/>
          <p:nvPr userDrawn="1"/>
        </p:nvGrpSpPr>
        <p:grpSpPr>
          <a:xfrm>
            <a:off x="2046434" y="1263958"/>
            <a:ext cx="1658791" cy="391874"/>
            <a:chOff x="1204912" y="1114425"/>
            <a:chExt cx="3669030" cy="866775"/>
          </a:xfrm>
        </p:grpSpPr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C8F1854C-BB7C-4C8B-9E46-0E80E92755D8}"/>
                </a:ext>
              </a:extLst>
            </p:cNvPr>
            <p:cNvSpPr/>
            <p:nvPr/>
          </p:nvSpPr>
          <p:spPr>
            <a:xfrm>
              <a:off x="1674495" y="1115377"/>
              <a:ext cx="406717" cy="406717"/>
            </a:xfrm>
            <a:custGeom>
              <a:avLst/>
              <a:gdLst>
                <a:gd name="connsiteX0" fmla="*/ 0 w 406717"/>
                <a:gd name="connsiteY0" fmla="*/ 0 h 406717"/>
                <a:gd name="connsiteX1" fmla="*/ 406718 w 406717"/>
                <a:gd name="connsiteY1" fmla="*/ 0 h 406717"/>
                <a:gd name="connsiteX2" fmla="*/ 406718 w 406717"/>
                <a:gd name="connsiteY2" fmla="*/ 406718 h 406717"/>
                <a:gd name="connsiteX3" fmla="*/ 0 w 406717"/>
                <a:gd name="connsiteY3" fmla="*/ 406718 h 40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17" h="406717">
                  <a:moveTo>
                    <a:pt x="0" y="0"/>
                  </a:moveTo>
                  <a:lnTo>
                    <a:pt x="406718" y="0"/>
                  </a:lnTo>
                  <a:lnTo>
                    <a:pt x="406718" y="406718"/>
                  </a:lnTo>
                  <a:lnTo>
                    <a:pt x="0" y="406718"/>
                  </a:lnTo>
                  <a:close/>
                </a:path>
              </a:pathLst>
            </a:custGeom>
            <a:solidFill>
              <a:srgbClr val="B218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83C304F-D44D-4713-A20B-BD6C2496B8DD}"/>
                </a:ext>
              </a:extLst>
            </p:cNvPr>
            <p:cNvSpPr/>
            <p:nvPr/>
          </p:nvSpPr>
          <p:spPr>
            <a:xfrm>
              <a:off x="1204912" y="1574482"/>
              <a:ext cx="406717" cy="406717"/>
            </a:xfrm>
            <a:custGeom>
              <a:avLst/>
              <a:gdLst>
                <a:gd name="connsiteX0" fmla="*/ 0 w 406717"/>
                <a:gd name="connsiteY0" fmla="*/ 0 h 406717"/>
                <a:gd name="connsiteX1" fmla="*/ 406717 w 406717"/>
                <a:gd name="connsiteY1" fmla="*/ 0 h 406717"/>
                <a:gd name="connsiteX2" fmla="*/ 406717 w 406717"/>
                <a:gd name="connsiteY2" fmla="*/ 406718 h 406717"/>
                <a:gd name="connsiteX3" fmla="*/ 0 w 406717"/>
                <a:gd name="connsiteY3" fmla="*/ 406718 h 40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17" h="406717">
                  <a:moveTo>
                    <a:pt x="0" y="0"/>
                  </a:moveTo>
                  <a:lnTo>
                    <a:pt x="406717" y="0"/>
                  </a:lnTo>
                  <a:lnTo>
                    <a:pt x="406717" y="406718"/>
                  </a:lnTo>
                  <a:lnTo>
                    <a:pt x="0" y="406718"/>
                  </a:lnTo>
                  <a:close/>
                </a:path>
              </a:pathLst>
            </a:custGeom>
            <a:solidFill>
              <a:srgbClr val="B218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0B4E3D3E-44E7-4C8E-9141-3ACF6395B7EE}"/>
                </a:ext>
              </a:extLst>
            </p:cNvPr>
            <p:cNvSpPr/>
            <p:nvPr/>
          </p:nvSpPr>
          <p:spPr>
            <a:xfrm>
              <a:off x="1674495" y="1574482"/>
              <a:ext cx="406717" cy="406717"/>
            </a:xfrm>
            <a:custGeom>
              <a:avLst/>
              <a:gdLst>
                <a:gd name="connsiteX0" fmla="*/ 406717 w 406717"/>
                <a:gd name="connsiteY0" fmla="*/ 406717 h 406717"/>
                <a:gd name="connsiteX1" fmla="*/ 0 w 406717"/>
                <a:gd name="connsiteY1" fmla="*/ 406717 h 406717"/>
                <a:gd name="connsiteX2" fmla="*/ 0 w 406717"/>
                <a:gd name="connsiteY2" fmla="*/ 0 h 406717"/>
                <a:gd name="connsiteX3" fmla="*/ 406717 w 406717"/>
                <a:gd name="connsiteY3" fmla="*/ 0 h 406717"/>
                <a:gd name="connsiteX4" fmla="*/ 406717 w 406717"/>
                <a:gd name="connsiteY4" fmla="*/ 406717 h 406717"/>
                <a:gd name="connsiteX5" fmla="*/ 55245 w 406717"/>
                <a:gd name="connsiteY5" fmla="*/ 351472 h 406717"/>
                <a:gd name="connsiteX6" fmla="*/ 351472 w 406717"/>
                <a:gd name="connsiteY6" fmla="*/ 351472 h 406717"/>
                <a:gd name="connsiteX7" fmla="*/ 351472 w 406717"/>
                <a:gd name="connsiteY7" fmla="*/ 55245 h 406717"/>
                <a:gd name="connsiteX8" fmla="*/ 55245 w 406717"/>
                <a:gd name="connsiteY8" fmla="*/ 55245 h 406717"/>
                <a:gd name="connsiteX9" fmla="*/ 55245 w 406717"/>
                <a:gd name="connsiteY9" fmla="*/ 351472 h 40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717" h="406717">
                  <a:moveTo>
                    <a:pt x="406717" y="406717"/>
                  </a:moveTo>
                  <a:lnTo>
                    <a:pt x="0" y="406717"/>
                  </a:lnTo>
                  <a:lnTo>
                    <a:pt x="0" y="0"/>
                  </a:lnTo>
                  <a:lnTo>
                    <a:pt x="406717" y="0"/>
                  </a:lnTo>
                  <a:lnTo>
                    <a:pt x="406717" y="406717"/>
                  </a:lnTo>
                  <a:close/>
                  <a:moveTo>
                    <a:pt x="55245" y="351472"/>
                  </a:moveTo>
                  <a:lnTo>
                    <a:pt x="351472" y="351472"/>
                  </a:lnTo>
                  <a:lnTo>
                    <a:pt x="351472" y="55245"/>
                  </a:lnTo>
                  <a:lnTo>
                    <a:pt x="55245" y="55245"/>
                  </a:lnTo>
                  <a:lnTo>
                    <a:pt x="55245" y="351472"/>
                  </a:lnTo>
                  <a:close/>
                </a:path>
              </a:pathLst>
            </a:custGeom>
            <a:solidFill>
              <a:srgbClr val="F42F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5D622A69-4365-4C78-BBAB-9259BC44DBE9}"/>
                </a:ext>
              </a:extLst>
            </p:cNvPr>
            <p:cNvSpPr/>
            <p:nvPr/>
          </p:nvSpPr>
          <p:spPr>
            <a:xfrm>
              <a:off x="1204912" y="1114425"/>
              <a:ext cx="406717" cy="406717"/>
            </a:xfrm>
            <a:custGeom>
              <a:avLst/>
              <a:gdLst>
                <a:gd name="connsiteX0" fmla="*/ 406717 w 406717"/>
                <a:gd name="connsiteY0" fmla="*/ 406717 h 406717"/>
                <a:gd name="connsiteX1" fmla="*/ 0 w 406717"/>
                <a:gd name="connsiteY1" fmla="*/ 406717 h 406717"/>
                <a:gd name="connsiteX2" fmla="*/ 0 w 406717"/>
                <a:gd name="connsiteY2" fmla="*/ 0 h 406717"/>
                <a:gd name="connsiteX3" fmla="*/ 406717 w 406717"/>
                <a:gd name="connsiteY3" fmla="*/ 0 h 406717"/>
                <a:gd name="connsiteX4" fmla="*/ 406717 w 406717"/>
                <a:gd name="connsiteY4" fmla="*/ 406717 h 406717"/>
                <a:gd name="connsiteX5" fmla="*/ 55245 w 406717"/>
                <a:gd name="connsiteY5" fmla="*/ 351473 h 406717"/>
                <a:gd name="connsiteX6" fmla="*/ 351472 w 406717"/>
                <a:gd name="connsiteY6" fmla="*/ 351473 h 406717"/>
                <a:gd name="connsiteX7" fmla="*/ 351472 w 406717"/>
                <a:gd name="connsiteY7" fmla="*/ 55245 h 406717"/>
                <a:gd name="connsiteX8" fmla="*/ 55245 w 406717"/>
                <a:gd name="connsiteY8" fmla="*/ 55245 h 406717"/>
                <a:gd name="connsiteX9" fmla="*/ 55245 w 406717"/>
                <a:gd name="connsiteY9" fmla="*/ 351473 h 40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717" h="406717">
                  <a:moveTo>
                    <a:pt x="406717" y="406717"/>
                  </a:moveTo>
                  <a:lnTo>
                    <a:pt x="0" y="406717"/>
                  </a:lnTo>
                  <a:lnTo>
                    <a:pt x="0" y="0"/>
                  </a:lnTo>
                  <a:lnTo>
                    <a:pt x="406717" y="0"/>
                  </a:lnTo>
                  <a:lnTo>
                    <a:pt x="406717" y="406717"/>
                  </a:lnTo>
                  <a:close/>
                  <a:moveTo>
                    <a:pt x="55245" y="351473"/>
                  </a:moveTo>
                  <a:lnTo>
                    <a:pt x="351472" y="351473"/>
                  </a:lnTo>
                  <a:lnTo>
                    <a:pt x="351472" y="55245"/>
                  </a:lnTo>
                  <a:lnTo>
                    <a:pt x="55245" y="55245"/>
                  </a:lnTo>
                  <a:lnTo>
                    <a:pt x="55245" y="351473"/>
                  </a:lnTo>
                  <a:close/>
                </a:path>
              </a:pathLst>
            </a:custGeom>
            <a:solidFill>
              <a:srgbClr val="F42F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2D24961E-9FC9-450E-A924-2855B8D60A9B}"/>
                </a:ext>
              </a:extLst>
            </p:cNvPr>
            <p:cNvSpPr/>
            <p:nvPr/>
          </p:nvSpPr>
          <p:spPr>
            <a:xfrm>
              <a:off x="2284095" y="1120139"/>
              <a:ext cx="555307" cy="517207"/>
            </a:xfrm>
            <a:custGeom>
              <a:avLst/>
              <a:gdLst>
                <a:gd name="connsiteX0" fmla="*/ 555308 w 555307"/>
                <a:gd name="connsiteY0" fmla="*/ 517207 h 517207"/>
                <a:gd name="connsiteX1" fmla="*/ 470535 w 555307"/>
                <a:gd name="connsiteY1" fmla="*/ 517207 h 517207"/>
                <a:gd name="connsiteX2" fmla="*/ 470535 w 555307"/>
                <a:gd name="connsiteY2" fmla="*/ 182880 h 517207"/>
                <a:gd name="connsiteX3" fmla="*/ 475298 w 555307"/>
                <a:gd name="connsiteY3" fmla="*/ 81915 h 517207"/>
                <a:gd name="connsiteX4" fmla="*/ 473392 w 555307"/>
                <a:gd name="connsiteY4" fmla="*/ 81915 h 517207"/>
                <a:gd name="connsiteX5" fmla="*/ 459105 w 555307"/>
                <a:gd name="connsiteY5" fmla="*/ 130493 h 517207"/>
                <a:gd name="connsiteX6" fmla="*/ 304800 w 555307"/>
                <a:gd name="connsiteY6" fmla="*/ 517207 h 517207"/>
                <a:gd name="connsiteX7" fmla="*/ 245745 w 555307"/>
                <a:gd name="connsiteY7" fmla="*/ 517207 h 517207"/>
                <a:gd name="connsiteX8" fmla="*/ 91440 w 555307"/>
                <a:gd name="connsiteY8" fmla="*/ 133350 h 517207"/>
                <a:gd name="connsiteX9" fmla="*/ 78105 w 555307"/>
                <a:gd name="connsiteY9" fmla="*/ 81915 h 517207"/>
                <a:gd name="connsiteX10" fmla="*/ 76200 w 555307"/>
                <a:gd name="connsiteY10" fmla="*/ 81915 h 517207"/>
                <a:gd name="connsiteX11" fmla="*/ 79058 w 555307"/>
                <a:gd name="connsiteY11" fmla="*/ 182880 h 517207"/>
                <a:gd name="connsiteX12" fmla="*/ 79058 w 555307"/>
                <a:gd name="connsiteY12" fmla="*/ 516255 h 517207"/>
                <a:gd name="connsiteX13" fmla="*/ 0 w 555307"/>
                <a:gd name="connsiteY13" fmla="*/ 516255 h 517207"/>
                <a:gd name="connsiteX14" fmla="*/ 0 w 555307"/>
                <a:gd name="connsiteY14" fmla="*/ 952 h 517207"/>
                <a:gd name="connsiteX15" fmla="*/ 120967 w 555307"/>
                <a:gd name="connsiteY15" fmla="*/ 952 h 517207"/>
                <a:gd name="connsiteX16" fmla="*/ 257175 w 555307"/>
                <a:gd name="connsiteY16" fmla="*/ 344805 h 517207"/>
                <a:gd name="connsiteX17" fmla="*/ 277177 w 555307"/>
                <a:gd name="connsiteY17" fmla="*/ 403860 h 517207"/>
                <a:gd name="connsiteX18" fmla="*/ 279083 w 555307"/>
                <a:gd name="connsiteY18" fmla="*/ 403860 h 517207"/>
                <a:gd name="connsiteX19" fmla="*/ 300990 w 555307"/>
                <a:gd name="connsiteY19" fmla="*/ 342900 h 517207"/>
                <a:gd name="connsiteX20" fmla="*/ 439102 w 555307"/>
                <a:gd name="connsiteY20" fmla="*/ 0 h 517207"/>
                <a:gd name="connsiteX21" fmla="*/ 555308 w 555307"/>
                <a:gd name="connsiteY21" fmla="*/ 0 h 517207"/>
                <a:gd name="connsiteX22" fmla="*/ 555308 w 555307"/>
                <a:gd name="connsiteY22" fmla="*/ 517207 h 51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5307" h="517207">
                  <a:moveTo>
                    <a:pt x="555308" y="517207"/>
                  </a:moveTo>
                  <a:lnTo>
                    <a:pt x="470535" y="517207"/>
                  </a:lnTo>
                  <a:lnTo>
                    <a:pt x="470535" y="182880"/>
                  </a:lnTo>
                  <a:cubicBezTo>
                    <a:pt x="470535" y="155258"/>
                    <a:pt x="472440" y="121920"/>
                    <a:pt x="475298" y="81915"/>
                  </a:cubicBezTo>
                  <a:lnTo>
                    <a:pt x="473392" y="81915"/>
                  </a:lnTo>
                  <a:cubicBezTo>
                    <a:pt x="467677" y="104775"/>
                    <a:pt x="463867" y="120968"/>
                    <a:pt x="459105" y="130493"/>
                  </a:cubicBezTo>
                  <a:lnTo>
                    <a:pt x="304800" y="517207"/>
                  </a:lnTo>
                  <a:lnTo>
                    <a:pt x="245745" y="517207"/>
                  </a:lnTo>
                  <a:lnTo>
                    <a:pt x="91440" y="133350"/>
                  </a:lnTo>
                  <a:cubicBezTo>
                    <a:pt x="86677" y="121920"/>
                    <a:pt x="82867" y="104775"/>
                    <a:pt x="78105" y="81915"/>
                  </a:cubicBezTo>
                  <a:lnTo>
                    <a:pt x="76200" y="81915"/>
                  </a:lnTo>
                  <a:cubicBezTo>
                    <a:pt x="78105" y="102870"/>
                    <a:pt x="79058" y="136208"/>
                    <a:pt x="79058" y="182880"/>
                  </a:cubicBezTo>
                  <a:lnTo>
                    <a:pt x="79058" y="516255"/>
                  </a:lnTo>
                  <a:lnTo>
                    <a:pt x="0" y="516255"/>
                  </a:lnTo>
                  <a:lnTo>
                    <a:pt x="0" y="952"/>
                  </a:lnTo>
                  <a:lnTo>
                    <a:pt x="120967" y="952"/>
                  </a:lnTo>
                  <a:lnTo>
                    <a:pt x="257175" y="344805"/>
                  </a:lnTo>
                  <a:cubicBezTo>
                    <a:pt x="267652" y="371475"/>
                    <a:pt x="274320" y="390525"/>
                    <a:pt x="277177" y="403860"/>
                  </a:cubicBezTo>
                  <a:lnTo>
                    <a:pt x="279083" y="403860"/>
                  </a:lnTo>
                  <a:cubicBezTo>
                    <a:pt x="287655" y="376238"/>
                    <a:pt x="295275" y="356235"/>
                    <a:pt x="300990" y="342900"/>
                  </a:cubicBezTo>
                  <a:lnTo>
                    <a:pt x="439102" y="0"/>
                  </a:lnTo>
                  <a:lnTo>
                    <a:pt x="555308" y="0"/>
                  </a:lnTo>
                  <a:lnTo>
                    <a:pt x="555308" y="51720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9BDEBACF-5F33-46F3-A78F-21A347AF39A2}"/>
                </a:ext>
              </a:extLst>
            </p:cNvPr>
            <p:cNvSpPr/>
            <p:nvPr/>
          </p:nvSpPr>
          <p:spPr>
            <a:xfrm>
              <a:off x="2907982" y="1121092"/>
              <a:ext cx="463867" cy="517207"/>
            </a:xfrm>
            <a:custGeom>
              <a:avLst/>
              <a:gdLst>
                <a:gd name="connsiteX0" fmla="*/ 463868 w 463867"/>
                <a:gd name="connsiteY0" fmla="*/ 0 h 517207"/>
                <a:gd name="connsiteX1" fmla="*/ 278130 w 463867"/>
                <a:gd name="connsiteY1" fmla="*/ 517208 h 517207"/>
                <a:gd name="connsiteX2" fmla="*/ 181928 w 463867"/>
                <a:gd name="connsiteY2" fmla="*/ 517208 h 517207"/>
                <a:gd name="connsiteX3" fmla="*/ 0 w 463867"/>
                <a:gd name="connsiteY3" fmla="*/ 0 h 517207"/>
                <a:gd name="connsiteX4" fmla="*/ 93345 w 463867"/>
                <a:gd name="connsiteY4" fmla="*/ 0 h 517207"/>
                <a:gd name="connsiteX5" fmla="*/ 220980 w 463867"/>
                <a:gd name="connsiteY5" fmla="*/ 392430 h 517207"/>
                <a:gd name="connsiteX6" fmla="*/ 230505 w 463867"/>
                <a:gd name="connsiteY6" fmla="*/ 436245 h 517207"/>
                <a:gd name="connsiteX7" fmla="*/ 232410 w 463867"/>
                <a:gd name="connsiteY7" fmla="*/ 436245 h 517207"/>
                <a:gd name="connsiteX8" fmla="*/ 242888 w 463867"/>
                <a:gd name="connsiteY8" fmla="*/ 391478 h 517207"/>
                <a:gd name="connsiteX9" fmla="*/ 373380 w 463867"/>
                <a:gd name="connsiteY9" fmla="*/ 0 h 517207"/>
                <a:gd name="connsiteX10" fmla="*/ 463868 w 463867"/>
                <a:gd name="connsiteY10" fmla="*/ 0 h 51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867" h="517207">
                  <a:moveTo>
                    <a:pt x="463868" y="0"/>
                  </a:moveTo>
                  <a:lnTo>
                    <a:pt x="278130" y="517208"/>
                  </a:lnTo>
                  <a:lnTo>
                    <a:pt x="181928" y="517208"/>
                  </a:lnTo>
                  <a:lnTo>
                    <a:pt x="0" y="0"/>
                  </a:lnTo>
                  <a:lnTo>
                    <a:pt x="93345" y="0"/>
                  </a:lnTo>
                  <a:lnTo>
                    <a:pt x="220980" y="392430"/>
                  </a:lnTo>
                  <a:cubicBezTo>
                    <a:pt x="224790" y="404813"/>
                    <a:pt x="228600" y="419100"/>
                    <a:pt x="230505" y="436245"/>
                  </a:cubicBezTo>
                  <a:lnTo>
                    <a:pt x="232410" y="436245"/>
                  </a:lnTo>
                  <a:cubicBezTo>
                    <a:pt x="234315" y="422910"/>
                    <a:pt x="237173" y="407670"/>
                    <a:pt x="242888" y="391478"/>
                  </a:cubicBezTo>
                  <a:lnTo>
                    <a:pt x="373380" y="0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4D1A4C4A-BA0E-4E8D-BBC2-EDD021EF97BE}"/>
                </a:ext>
              </a:extLst>
            </p:cNvPr>
            <p:cNvSpPr/>
            <p:nvPr/>
          </p:nvSpPr>
          <p:spPr>
            <a:xfrm>
              <a:off x="3439477" y="1121092"/>
              <a:ext cx="343852" cy="516254"/>
            </a:xfrm>
            <a:custGeom>
              <a:avLst/>
              <a:gdLst>
                <a:gd name="connsiteX0" fmla="*/ 85725 w 343852"/>
                <a:gd name="connsiteY0" fmla="*/ 328613 h 516254"/>
                <a:gd name="connsiteX1" fmla="*/ 85725 w 343852"/>
                <a:gd name="connsiteY1" fmla="*/ 516255 h 516254"/>
                <a:gd name="connsiteX2" fmla="*/ 0 w 343852"/>
                <a:gd name="connsiteY2" fmla="*/ 516255 h 516254"/>
                <a:gd name="connsiteX3" fmla="*/ 0 w 343852"/>
                <a:gd name="connsiteY3" fmla="*/ 0 h 516254"/>
                <a:gd name="connsiteX4" fmla="*/ 157163 w 343852"/>
                <a:gd name="connsiteY4" fmla="*/ 0 h 516254"/>
                <a:gd name="connsiteX5" fmla="*/ 295275 w 343852"/>
                <a:gd name="connsiteY5" fmla="*/ 41910 h 516254"/>
                <a:gd name="connsiteX6" fmla="*/ 343853 w 343852"/>
                <a:gd name="connsiteY6" fmla="*/ 159068 h 516254"/>
                <a:gd name="connsiteX7" fmla="*/ 292417 w 343852"/>
                <a:gd name="connsiteY7" fmla="*/ 281940 h 516254"/>
                <a:gd name="connsiteX8" fmla="*/ 154305 w 343852"/>
                <a:gd name="connsiteY8" fmla="*/ 329565 h 516254"/>
                <a:gd name="connsiteX9" fmla="*/ 85725 w 343852"/>
                <a:gd name="connsiteY9" fmla="*/ 329565 h 516254"/>
                <a:gd name="connsiteX10" fmla="*/ 85725 w 343852"/>
                <a:gd name="connsiteY10" fmla="*/ 70485 h 516254"/>
                <a:gd name="connsiteX11" fmla="*/ 85725 w 343852"/>
                <a:gd name="connsiteY11" fmla="*/ 259080 h 516254"/>
                <a:gd name="connsiteX12" fmla="*/ 140970 w 343852"/>
                <a:gd name="connsiteY12" fmla="*/ 259080 h 516254"/>
                <a:gd name="connsiteX13" fmla="*/ 224790 w 343852"/>
                <a:gd name="connsiteY13" fmla="*/ 233363 h 516254"/>
                <a:gd name="connsiteX14" fmla="*/ 253365 w 343852"/>
                <a:gd name="connsiteY14" fmla="*/ 160973 h 516254"/>
                <a:gd name="connsiteX15" fmla="*/ 147638 w 343852"/>
                <a:gd name="connsiteY15" fmla="*/ 69533 h 516254"/>
                <a:gd name="connsiteX16" fmla="*/ 85725 w 343852"/>
                <a:gd name="connsiteY16" fmla="*/ 69533 h 516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3852" h="516254">
                  <a:moveTo>
                    <a:pt x="85725" y="328613"/>
                  </a:moveTo>
                  <a:lnTo>
                    <a:pt x="85725" y="516255"/>
                  </a:lnTo>
                  <a:lnTo>
                    <a:pt x="0" y="516255"/>
                  </a:lnTo>
                  <a:lnTo>
                    <a:pt x="0" y="0"/>
                  </a:lnTo>
                  <a:lnTo>
                    <a:pt x="157163" y="0"/>
                  </a:lnTo>
                  <a:cubicBezTo>
                    <a:pt x="216217" y="0"/>
                    <a:pt x="262890" y="14288"/>
                    <a:pt x="295275" y="41910"/>
                  </a:cubicBezTo>
                  <a:cubicBezTo>
                    <a:pt x="327660" y="69533"/>
                    <a:pt x="343853" y="108585"/>
                    <a:pt x="343853" y="159068"/>
                  </a:cubicBezTo>
                  <a:cubicBezTo>
                    <a:pt x="343853" y="209550"/>
                    <a:pt x="326707" y="250508"/>
                    <a:pt x="292417" y="281940"/>
                  </a:cubicBezTo>
                  <a:cubicBezTo>
                    <a:pt x="258128" y="314325"/>
                    <a:pt x="212407" y="329565"/>
                    <a:pt x="154305" y="329565"/>
                  </a:cubicBezTo>
                  <a:lnTo>
                    <a:pt x="85725" y="329565"/>
                  </a:lnTo>
                  <a:close/>
                  <a:moveTo>
                    <a:pt x="85725" y="70485"/>
                  </a:moveTo>
                  <a:lnTo>
                    <a:pt x="85725" y="259080"/>
                  </a:lnTo>
                  <a:lnTo>
                    <a:pt x="140970" y="259080"/>
                  </a:lnTo>
                  <a:cubicBezTo>
                    <a:pt x="178117" y="259080"/>
                    <a:pt x="205740" y="250508"/>
                    <a:pt x="224790" y="233363"/>
                  </a:cubicBezTo>
                  <a:cubicBezTo>
                    <a:pt x="243840" y="216218"/>
                    <a:pt x="253365" y="192405"/>
                    <a:pt x="253365" y="160973"/>
                  </a:cubicBezTo>
                  <a:cubicBezTo>
                    <a:pt x="253365" y="100013"/>
                    <a:pt x="218122" y="69533"/>
                    <a:pt x="147638" y="69533"/>
                  </a:cubicBezTo>
                  <a:lnTo>
                    <a:pt x="85725" y="6953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FD416D16-D763-4F9C-8C97-BE3561ABEF82}"/>
                </a:ext>
              </a:extLst>
            </p:cNvPr>
            <p:cNvSpPr/>
            <p:nvPr/>
          </p:nvSpPr>
          <p:spPr>
            <a:xfrm>
              <a:off x="3836669" y="1260157"/>
              <a:ext cx="265747" cy="383857"/>
            </a:xfrm>
            <a:custGeom>
              <a:avLst/>
              <a:gdLst>
                <a:gd name="connsiteX0" fmla="*/ 264795 w 265747"/>
                <a:gd name="connsiteY0" fmla="*/ 364808 h 383857"/>
                <a:gd name="connsiteX1" fmla="*/ 171450 w 265747"/>
                <a:gd name="connsiteY1" fmla="*/ 383858 h 383857"/>
                <a:gd name="connsiteX2" fmla="*/ 47625 w 265747"/>
                <a:gd name="connsiteY2" fmla="*/ 332422 h 383857"/>
                <a:gd name="connsiteX3" fmla="*/ 0 w 265747"/>
                <a:gd name="connsiteY3" fmla="*/ 199072 h 383857"/>
                <a:gd name="connsiteX4" fmla="*/ 51435 w 265747"/>
                <a:gd name="connsiteY4" fmla="*/ 54292 h 383857"/>
                <a:gd name="connsiteX5" fmla="*/ 183833 w 265747"/>
                <a:gd name="connsiteY5" fmla="*/ 0 h 383857"/>
                <a:gd name="connsiteX6" fmla="*/ 265748 w 265747"/>
                <a:gd name="connsiteY6" fmla="*/ 13335 h 383857"/>
                <a:gd name="connsiteX7" fmla="*/ 265748 w 265747"/>
                <a:gd name="connsiteY7" fmla="*/ 40005 h 383857"/>
                <a:gd name="connsiteX8" fmla="*/ 183833 w 265747"/>
                <a:gd name="connsiteY8" fmla="*/ 22860 h 383857"/>
                <a:gd name="connsiteX9" fmla="*/ 70485 w 265747"/>
                <a:gd name="connsiteY9" fmla="*/ 70485 h 383857"/>
                <a:gd name="connsiteX10" fmla="*/ 26670 w 265747"/>
                <a:gd name="connsiteY10" fmla="*/ 196215 h 383857"/>
                <a:gd name="connsiteX11" fmla="*/ 68580 w 265747"/>
                <a:gd name="connsiteY11" fmla="*/ 315277 h 383857"/>
                <a:gd name="connsiteX12" fmla="*/ 174308 w 265747"/>
                <a:gd name="connsiteY12" fmla="*/ 359092 h 383857"/>
                <a:gd name="connsiteX13" fmla="*/ 265748 w 265747"/>
                <a:gd name="connsiteY13" fmla="*/ 339090 h 383857"/>
                <a:gd name="connsiteX14" fmla="*/ 265748 w 265747"/>
                <a:gd name="connsiteY14" fmla="*/ 364808 h 38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747" h="383857">
                  <a:moveTo>
                    <a:pt x="264795" y="364808"/>
                  </a:moveTo>
                  <a:cubicBezTo>
                    <a:pt x="235268" y="377190"/>
                    <a:pt x="203835" y="383858"/>
                    <a:pt x="171450" y="383858"/>
                  </a:cubicBezTo>
                  <a:cubicBezTo>
                    <a:pt x="120968" y="383858"/>
                    <a:pt x="80010" y="366713"/>
                    <a:pt x="47625" y="332422"/>
                  </a:cubicBezTo>
                  <a:cubicBezTo>
                    <a:pt x="15240" y="298133"/>
                    <a:pt x="0" y="254317"/>
                    <a:pt x="0" y="199072"/>
                  </a:cubicBezTo>
                  <a:cubicBezTo>
                    <a:pt x="0" y="139065"/>
                    <a:pt x="17145" y="90488"/>
                    <a:pt x="51435" y="54292"/>
                  </a:cubicBezTo>
                  <a:cubicBezTo>
                    <a:pt x="85725" y="18097"/>
                    <a:pt x="130493" y="0"/>
                    <a:pt x="183833" y="0"/>
                  </a:cubicBezTo>
                  <a:cubicBezTo>
                    <a:pt x="212408" y="0"/>
                    <a:pt x="239078" y="4763"/>
                    <a:pt x="265748" y="13335"/>
                  </a:cubicBezTo>
                  <a:lnTo>
                    <a:pt x="265748" y="40005"/>
                  </a:lnTo>
                  <a:cubicBezTo>
                    <a:pt x="240030" y="28575"/>
                    <a:pt x="212408" y="22860"/>
                    <a:pt x="183833" y="22860"/>
                  </a:cubicBezTo>
                  <a:cubicBezTo>
                    <a:pt x="137160" y="22860"/>
                    <a:pt x="100013" y="39052"/>
                    <a:pt x="70485" y="70485"/>
                  </a:cubicBezTo>
                  <a:cubicBezTo>
                    <a:pt x="40958" y="101917"/>
                    <a:pt x="26670" y="143827"/>
                    <a:pt x="26670" y="196215"/>
                  </a:cubicBezTo>
                  <a:cubicBezTo>
                    <a:pt x="26670" y="246697"/>
                    <a:pt x="40958" y="286702"/>
                    <a:pt x="68580" y="315277"/>
                  </a:cubicBezTo>
                  <a:cubicBezTo>
                    <a:pt x="96203" y="344805"/>
                    <a:pt x="131445" y="359092"/>
                    <a:pt x="174308" y="359092"/>
                  </a:cubicBezTo>
                  <a:cubicBezTo>
                    <a:pt x="208598" y="359092"/>
                    <a:pt x="239078" y="352425"/>
                    <a:pt x="265748" y="339090"/>
                  </a:cubicBezTo>
                  <a:lnTo>
                    <a:pt x="265748" y="364808"/>
                  </a:lnTo>
                  <a:close/>
                </a:path>
              </a:pathLst>
            </a:custGeom>
            <a:solidFill>
              <a:srgbClr val="F42F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D50B04E2-2D80-47F1-97B6-EAB8F1BAA441}"/>
                </a:ext>
              </a:extLst>
            </p:cNvPr>
            <p:cNvSpPr/>
            <p:nvPr/>
          </p:nvSpPr>
          <p:spPr>
            <a:xfrm>
              <a:off x="4160519" y="1366837"/>
              <a:ext cx="249555" cy="277177"/>
            </a:xfrm>
            <a:custGeom>
              <a:avLst/>
              <a:gdLst>
                <a:gd name="connsiteX0" fmla="*/ 124778 w 249555"/>
                <a:gd name="connsiteY0" fmla="*/ 277178 h 277177"/>
                <a:gd name="connsiteX1" fmla="*/ 33338 w 249555"/>
                <a:gd name="connsiteY1" fmla="*/ 239078 h 277177"/>
                <a:gd name="connsiteX2" fmla="*/ 0 w 249555"/>
                <a:gd name="connsiteY2" fmla="*/ 140017 h 277177"/>
                <a:gd name="connsiteX3" fmla="*/ 35243 w 249555"/>
                <a:gd name="connsiteY3" fmla="*/ 37148 h 277177"/>
                <a:gd name="connsiteX4" fmla="*/ 127635 w 249555"/>
                <a:gd name="connsiteY4" fmla="*/ 0 h 277177"/>
                <a:gd name="connsiteX5" fmla="*/ 217170 w 249555"/>
                <a:gd name="connsiteY5" fmla="*/ 37148 h 277177"/>
                <a:gd name="connsiteX6" fmla="*/ 249555 w 249555"/>
                <a:gd name="connsiteY6" fmla="*/ 139065 h 277177"/>
                <a:gd name="connsiteX7" fmla="*/ 216218 w 249555"/>
                <a:gd name="connsiteY7" fmla="*/ 239078 h 277177"/>
                <a:gd name="connsiteX8" fmla="*/ 124778 w 249555"/>
                <a:gd name="connsiteY8" fmla="*/ 277178 h 277177"/>
                <a:gd name="connsiteX9" fmla="*/ 125730 w 249555"/>
                <a:gd name="connsiteY9" fmla="*/ 21908 h 277177"/>
                <a:gd name="connsiteX10" fmla="*/ 51435 w 249555"/>
                <a:gd name="connsiteY10" fmla="*/ 53340 h 277177"/>
                <a:gd name="connsiteX11" fmla="*/ 23813 w 249555"/>
                <a:gd name="connsiteY11" fmla="*/ 140970 h 277177"/>
                <a:gd name="connsiteX12" fmla="*/ 50483 w 249555"/>
                <a:gd name="connsiteY12" fmla="*/ 224790 h 277177"/>
                <a:gd name="connsiteX13" fmla="*/ 124778 w 249555"/>
                <a:gd name="connsiteY13" fmla="*/ 256222 h 277177"/>
                <a:gd name="connsiteX14" fmla="*/ 198120 w 249555"/>
                <a:gd name="connsiteY14" fmla="*/ 224790 h 277177"/>
                <a:gd name="connsiteX15" fmla="*/ 223838 w 249555"/>
                <a:gd name="connsiteY15" fmla="*/ 139065 h 277177"/>
                <a:gd name="connsiteX16" fmla="*/ 198120 w 249555"/>
                <a:gd name="connsiteY16" fmla="*/ 52388 h 277177"/>
                <a:gd name="connsiteX17" fmla="*/ 125730 w 249555"/>
                <a:gd name="connsiteY17" fmla="*/ 21908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9555" h="277177">
                  <a:moveTo>
                    <a:pt x="124778" y="277178"/>
                  </a:moveTo>
                  <a:cubicBezTo>
                    <a:pt x="86678" y="277178"/>
                    <a:pt x="55245" y="264795"/>
                    <a:pt x="33338" y="239078"/>
                  </a:cubicBezTo>
                  <a:cubicBezTo>
                    <a:pt x="10478" y="213360"/>
                    <a:pt x="0" y="180975"/>
                    <a:pt x="0" y="140017"/>
                  </a:cubicBezTo>
                  <a:cubicBezTo>
                    <a:pt x="0" y="96202"/>
                    <a:pt x="11430" y="61913"/>
                    <a:pt x="35243" y="37148"/>
                  </a:cubicBezTo>
                  <a:cubicBezTo>
                    <a:pt x="59055" y="12383"/>
                    <a:pt x="89535" y="0"/>
                    <a:pt x="127635" y="0"/>
                  </a:cubicBezTo>
                  <a:cubicBezTo>
                    <a:pt x="165735" y="0"/>
                    <a:pt x="195263" y="12383"/>
                    <a:pt x="217170" y="37148"/>
                  </a:cubicBezTo>
                  <a:cubicBezTo>
                    <a:pt x="239078" y="61913"/>
                    <a:pt x="249555" y="96202"/>
                    <a:pt x="249555" y="139065"/>
                  </a:cubicBezTo>
                  <a:cubicBezTo>
                    <a:pt x="249555" y="180022"/>
                    <a:pt x="238125" y="213360"/>
                    <a:pt x="216218" y="239078"/>
                  </a:cubicBezTo>
                  <a:cubicBezTo>
                    <a:pt x="193358" y="264795"/>
                    <a:pt x="162878" y="277178"/>
                    <a:pt x="124778" y="277178"/>
                  </a:cubicBezTo>
                  <a:close/>
                  <a:moveTo>
                    <a:pt x="125730" y="21908"/>
                  </a:moveTo>
                  <a:cubicBezTo>
                    <a:pt x="94298" y="21908"/>
                    <a:pt x="69533" y="32385"/>
                    <a:pt x="51435" y="53340"/>
                  </a:cubicBezTo>
                  <a:cubicBezTo>
                    <a:pt x="33338" y="74295"/>
                    <a:pt x="23813" y="103823"/>
                    <a:pt x="23813" y="140970"/>
                  </a:cubicBezTo>
                  <a:cubicBezTo>
                    <a:pt x="23813" y="175260"/>
                    <a:pt x="32385" y="203835"/>
                    <a:pt x="50483" y="224790"/>
                  </a:cubicBezTo>
                  <a:cubicBezTo>
                    <a:pt x="68580" y="245745"/>
                    <a:pt x="93345" y="256222"/>
                    <a:pt x="124778" y="256222"/>
                  </a:cubicBezTo>
                  <a:cubicBezTo>
                    <a:pt x="156210" y="256222"/>
                    <a:pt x="180975" y="245745"/>
                    <a:pt x="198120" y="224790"/>
                  </a:cubicBezTo>
                  <a:cubicBezTo>
                    <a:pt x="215265" y="203835"/>
                    <a:pt x="223838" y="175260"/>
                    <a:pt x="223838" y="139065"/>
                  </a:cubicBezTo>
                  <a:cubicBezTo>
                    <a:pt x="223838" y="100965"/>
                    <a:pt x="215265" y="72390"/>
                    <a:pt x="198120" y="52388"/>
                  </a:cubicBezTo>
                  <a:cubicBezTo>
                    <a:pt x="181928" y="31433"/>
                    <a:pt x="157163" y="21908"/>
                    <a:pt x="125730" y="21908"/>
                  </a:cubicBezTo>
                  <a:close/>
                </a:path>
              </a:pathLst>
            </a:custGeom>
            <a:solidFill>
              <a:srgbClr val="F42F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A5DCCBC9-7CA5-40EE-9C61-D8DB4315C9F5}"/>
                </a:ext>
              </a:extLst>
            </p:cNvPr>
            <p:cNvSpPr/>
            <p:nvPr/>
          </p:nvSpPr>
          <p:spPr>
            <a:xfrm>
              <a:off x="4474844" y="1364932"/>
              <a:ext cx="203835" cy="272414"/>
            </a:xfrm>
            <a:custGeom>
              <a:avLst/>
              <a:gdLst>
                <a:gd name="connsiteX0" fmla="*/ 180023 w 203835"/>
                <a:gd name="connsiteY0" fmla="*/ 272415 h 272414"/>
                <a:gd name="connsiteX1" fmla="*/ 180023 w 203835"/>
                <a:gd name="connsiteY1" fmla="*/ 118110 h 272414"/>
                <a:gd name="connsiteX2" fmla="*/ 111443 w 203835"/>
                <a:gd name="connsiteY2" fmla="*/ 22860 h 272414"/>
                <a:gd name="connsiteX3" fmla="*/ 48578 w 203835"/>
                <a:gd name="connsiteY3" fmla="*/ 50482 h 272414"/>
                <a:gd name="connsiteX4" fmla="*/ 23813 w 203835"/>
                <a:gd name="connsiteY4" fmla="*/ 120015 h 272414"/>
                <a:gd name="connsiteX5" fmla="*/ 23813 w 203835"/>
                <a:gd name="connsiteY5" fmla="*/ 271463 h 272414"/>
                <a:gd name="connsiteX6" fmla="*/ 0 w 203835"/>
                <a:gd name="connsiteY6" fmla="*/ 271463 h 272414"/>
                <a:gd name="connsiteX7" fmla="*/ 0 w 203835"/>
                <a:gd name="connsiteY7" fmla="*/ 6667 h 272414"/>
                <a:gd name="connsiteX8" fmla="*/ 23813 w 203835"/>
                <a:gd name="connsiteY8" fmla="*/ 6667 h 272414"/>
                <a:gd name="connsiteX9" fmla="*/ 23813 w 203835"/>
                <a:gd name="connsiteY9" fmla="*/ 54292 h 272414"/>
                <a:gd name="connsiteX10" fmla="*/ 24765 w 203835"/>
                <a:gd name="connsiteY10" fmla="*/ 54292 h 272414"/>
                <a:gd name="connsiteX11" fmla="*/ 115253 w 203835"/>
                <a:gd name="connsiteY11" fmla="*/ 0 h 272414"/>
                <a:gd name="connsiteX12" fmla="*/ 180975 w 203835"/>
                <a:gd name="connsiteY12" fmla="*/ 28575 h 272414"/>
                <a:gd name="connsiteX13" fmla="*/ 203835 w 203835"/>
                <a:gd name="connsiteY13" fmla="*/ 110490 h 272414"/>
                <a:gd name="connsiteX14" fmla="*/ 203835 w 203835"/>
                <a:gd name="connsiteY14" fmla="*/ 271463 h 272414"/>
                <a:gd name="connsiteX15" fmla="*/ 180023 w 203835"/>
                <a:gd name="connsiteY15" fmla="*/ 271463 h 27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3835" h="272414">
                  <a:moveTo>
                    <a:pt x="180023" y="272415"/>
                  </a:moveTo>
                  <a:lnTo>
                    <a:pt x="180023" y="118110"/>
                  </a:lnTo>
                  <a:cubicBezTo>
                    <a:pt x="180023" y="54292"/>
                    <a:pt x="157163" y="22860"/>
                    <a:pt x="111443" y="22860"/>
                  </a:cubicBezTo>
                  <a:cubicBezTo>
                    <a:pt x="85725" y="22860"/>
                    <a:pt x="64770" y="32385"/>
                    <a:pt x="48578" y="50482"/>
                  </a:cubicBezTo>
                  <a:cubicBezTo>
                    <a:pt x="32385" y="69532"/>
                    <a:pt x="23813" y="92392"/>
                    <a:pt x="23813" y="120015"/>
                  </a:cubicBezTo>
                  <a:lnTo>
                    <a:pt x="23813" y="271463"/>
                  </a:lnTo>
                  <a:lnTo>
                    <a:pt x="0" y="271463"/>
                  </a:lnTo>
                  <a:lnTo>
                    <a:pt x="0" y="6667"/>
                  </a:lnTo>
                  <a:lnTo>
                    <a:pt x="23813" y="6667"/>
                  </a:lnTo>
                  <a:lnTo>
                    <a:pt x="23813" y="54292"/>
                  </a:lnTo>
                  <a:lnTo>
                    <a:pt x="24765" y="54292"/>
                  </a:lnTo>
                  <a:cubicBezTo>
                    <a:pt x="43815" y="18097"/>
                    <a:pt x="74295" y="0"/>
                    <a:pt x="115253" y="0"/>
                  </a:cubicBezTo>
                  <a:cubicBezTo>
                    <a:pt x="143828" y="0"/>
                    <a:pt x="165735" y="9525"/>
                    <a:pt x="180975" y="28575"/>
                  </a:cubicBezTo>
                  <a:cubicBezTo>
                    <a:pt x="196215" y="47625"/>
                    <a:pt x="203835" y="74295"/>
                    <a:pt x="203835" y="110490"/>
                  </a:cubicBezTo>
                  <a:lnTo>
                    <a:pt x="203835" y="271463"/>
                  </a:lnTo>
                  <a:lnTo>
                    <a:pt x="180023" y="271463"/>
                  </a:lnTo>
                  <a:close/>
                </a:path>
              </a:pathLst>
            </a:custGeom>
            <a:solidFill>
              <a:srgbClr val="F42F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BB8AD113-3FB8-4433-AB69-7B7E5D2C6361}"/>
                </a:ext>
              </a:extLst>
            </p:cNvPr>
            <p:cNvSpPr/>
            <p:nvPr/>
          </p:nvSpPr>
          <p:spPr>
            <a:xfrm>
              <a:off x="4725352" y="1241107"/>
              <a:ext cx="148590" cy="396239"/>
            </a:xfrm>
            <a:custGeom>
              <a:avLst/>
              <a:gdLst>
                <a:gd name="connsiteX0" fmla="*/ 148590 w 148590"/>
                <a:gd name="connsiteY0" fmla="*/ 29527 h 396239"/>
                <a:gd name="connsiteX1" fmla="*/ 120015 w 148590"/>
                <a:gd name="connsiteY1" fmla="*/ 21907 h 396239"/>
                <a:gd name="connsiteX2" fmla="*/ 71438 w 148590"/>
                <a:gd name="connsiteY2" fmla="*/ 87630 h 396239"/>
                <a:gd name="connsiteX3" fmla="*/ 71438 w 148590"/>
                <a:gd name="connsiteY3" fmla="*/ 131445 h 396239"/>
                <a:gd name="connsiteX4" fmla="*/ 140970 w 148590"/>
                <a:gd name="connsiteY4" fmla="*/ 131445 h 396239"/>
                <a:gd name="connsiteX5" fmla="*/ 140970 w 148590"/>
                <a:gd name="connsiteY5" fmla="*/ 153352 h 396239"/>
                <a:gd name="connsiteX6" fmla="*/ 71438 w 148590"/>
                <a:gd name="connsiteY6" fmla="*/ 153352 h 396239"/>
                <a:gd name="connsiteX7" fmla="*/ 71438 w 148590"/>
                <a:gd name="connsiteY7" fmla="*/ 396240 h 396239"/>
                <a:gd name="connsiteX8" fmla="*/ 47625 w 148590"/>
                <a:gd name="connsiteY8" fmla="*/ 396240 h 396239"/>
                <a:gd name="connsiteX9" fmla="*/ 47625 w 148590"/>
                <a:gd name="connsiteY9" fmla="*/ 153352 h 396239"/>
                <a:gd name="connsiteX10" fmla="*/ 0 w 148590"/>
                <a:gd name="connsiteY10" fmla="*/ 153352 h 396239"/>
                <a:gd name="connsiteX11" fmla="*/ 0 w 148590"/>
                <a:gd name="connsiteY11" fmla="*/ 131445 h 396239"/>
                <a:gd name="connsiteX12" fmla="*/ 47625 w 148590"/>
                <a:gd name="connsiteY12" fmla="*/ 131445 h 396239"/>
                <a:gd name="connsiteX13" fmla="*/ 47625 w 148590"/>
                <a:gd name="connsiteY13" fmla="*/ 85725 h 396239"/>
                <a:gd name="connsiteX14" fmla="*/ 68580 w 148590"/>
                <a:gd name="connsiteY14" fmla="*/ 21907 h 396239"/>
                <a:gd name="connsiteX15" fmla="*/ 120967 w 148590"/>
                <a:gd name="connsiteY15" fmla="*/ 0 h 396239"/>
                <a:gd name="connsiteX16" fmla="*/ 148590 w 148590"/>
                <a:gd name="connsiteY16" fmla="*/ 4763 h 396239"/>
                <a:gd name="connsiteX17" fmla="*/ 148590 w 148590"/>
                <a:gd name="connsiteY17" fmla="*/ 29527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8590" h="396239">
                  <a:moveTo>
                    <a:pt x="148590" y="29527"/>
                  </a:moveTo>
                  <a:cubicBezTo>
                    <a:pt x="141922" y="24765"/>
                    <a:pt x="132397" y="21907"/>
                    <a:pt x="120015" y="21907"/>
                  </a:cubicBezTo>
                  <a:cubicBezTo>
                    <a:pt x="87630" y="21907"/>
                    <a:pt x="71438" y="43815"/>
                    <a:pt x="71438" y="87630"/>
                  </a:cubicBezTo>
                  <a:lnTo>
                    <a:pt x="71438" y="131445"/>
                  </a:lnTo>
                  <a:lnTo>
                    <a:pt x="140970" y="131445"/>
                  </a:lnTo>
                  <a:lnTo>
                    <a:pt x="140970" y="153352"/>
                  </a:lnTo>
                  <a:lnTo>
                    <a:pt x="71438" y="153352"/>
                  </a:lnTo>
                  <a:lnTo>
                    <a:pt x="71438" y="396240"/>
                  </a:lnTo>
                  <a:lnTo>
                    <a:pt x="47625" y="396240"/>
                  </a:lnTo>
                  <a:lnTo>
                    <a:pt x="47625" y="153352"/>
                  </a:lnTo>
                  <a:lnTo>
                    <a:pt x="0" y="153352"/>
                  </a:lnTo>
                  <a:lnTo>
                    <a:pt x="0" y="131445"/>
                  </a:lnTo>
                  <a:lnTo>
                    <a:pt x="47625" y="131445"/>
                  </a:lnTo>
                  <a:lnTo>
                    <a:pt x="47625" y="85725"/>
                  </a:lnTo>
                  <a:cubicBezTo>
                    <a:pt x="47625" y="58102"/>
                    <a:pt x="54292" y="36195"/>
                    <a:pt x="68580" y="21907"/>
                  </a:cubicBezTo>
                  <a:cubicBezTo>
                    <a:pt x="82867" y="7620"/>
                    <a:pt x="100013" y="0"/>
                    <a:pt x="120967" y="0"/>
                  </a:cubicBezTo>
                  <a:cubicBezTo>
                    <a:pt x="132397" y="0"/>
                    <a:pt x="141922" y="1905"/>
                    <a:pt x="148590" y="4763"/>
                  </a:cubicBezTo>
                  <a:lnTo>
                    <a:pt x="148590" y="29527"/>
                  </a:lnTo>
                  <a:close/>
                </a:path>
              </a:pathLst>
            </a:custGeom>
            <a:solidFill>
              <a:srgbClr val="F42F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7404D2CD-018B-45A8-B313-CE6579EC2BA8}"/>
                </a:ext>
              </a:extLst>
            </p:cNvPr>
            <p:cNvSpPr/>
            <p:nvPr/>
          </p:nvSpPr>
          <p:spPr>
            <a:xfrm>
              <a:off x="2284095" y="1801177"/>
              <a:ext cx="99059" cy="180022"/>
            </a:xfrm>
            <a:custGeom>
              <a:avLst/>
              <a:gdLst>
                <a:gd name="connsiteX0" fmla="*/ 0 w 99059"/>
                <a:gd name="connsiteY0" fmla="*/ 180022 h 180022"/>
                <a:gd name="connsiteX1" fmla="*/ 0 w 99059"/>
                <a:gd name="connsiteY1" fmla="*/ 0 h 180022"/>
                <a:gd name="connsiteX2" fmla="*/ 14288 w 99059"/>
                <a:gd name="connsiteY2" fmla="*/ 0 h 180022"/>
                <a:gd name="connsiteX3" fmla="*/ 14288 w 99059"/>
                <a:gd name="connsiteY3" fmla="*/ 168592 h 180022"/>
                <a:gd name="connsiteX4" fmla="*/ 99060 w 99059"/>
                <a:gd name="connsiteY4" fmla="*/ 168592 h 180022"/>
                <a:gd name="connsiteX5" fmla="*/ 99060 w 99059"/>
                <a:gd name="connsiteY5" fmla="*/ 180022 h 180022"/>
                <a:gd name="connsiteX6" fmla="*/ 0 w 99059"/>
                <a:gd name="connsiteY6" fmla="*/ 180022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59" h="180022">
                  <a:moveTo>
                    <a:pt x="0" y="180022"/>
                  </a:moveTo>
                  <a:lnTo>
                    <a:pt x="0" y="0"/>
                  </a:lnTo>
                  <a:lnTo>
                    <a:pt x="14288" y="0"/>
                  </a:lnTo>
                  <a:lnTo>
                    <a:pt x="14288" y="168592"/>
                  </a:lnTo>
                  <a:lnTo>
                    <a:pt x="99060" y="168592"/>
                  </a:lnTo>
                  <a:lnTo>
                    <a:pt x="99060" y="180022"/>
                  </a:lnTo>
                  <a:lnTo>
                    <a:pt x="0" y="180022"/>
                  </a:lnTo>
                  <a:close/>
                </a:path>
              </a:pathLst>
            </a:custGeom>
            <a:solidFill>
              <a:srgbClr val="B218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CBA3E9B8-1DC1-4DFF-9816-F9F5E593BF0E}"/>
                </a:ext>
              </a:extLst>
            </p:cNvPr>
            <p:cNvSpPr/>
            <p:nvPr/>
          </p:nvSpPr>
          <p:spPr>
            <a:xfrm>
              <a:off x="2417445" y="1801177"/>
              <a:ext cx="170497" cy="180022"/>
            </a:xfrm>
            <a:custGeom>
              <a:avLst/>
              <a:gdLst>
                <a:gd name="connsiteX0" fmla="*/ 155258 w 170497"/>
                <a:gd name="connsiteY0" fmla="*/ 180022 h 180022"/>
                <a:gd name="connsiteX1" fmla="*/ 131445 w 170497"/>
                <a:gd name="connsiteY1" fmla="*/ 123825 h 180022"/>
                <a:gd name="connsiteX2" fmla="*/ 40005 w 170497"/>
                <a:gd name="connsiteY2" fmla="*/ 123825 h 180022"/>
                <a:gd name="connsiteX3" fmla="*/ 16192 w 170497"/>
                <a:gd name="connsiteY3" fmla="*/ 180022 h 180022"/>
                <a:gd name="connsiteX4" fmla="*/ 0 w 170497"/>
                <a:gd name="connsiteY4" fmla="*/ 180022 h 180022"/>
                <a:gd name="connsiteX5" fmla="*/ 79058 w 170497"/>
                <a:gd name="connsiteY5" fmla="*/ 0 h 180022"/>
                <a:gd name="connsiteX6" fmla="*/ 92392 w 170497"/>
                <a:gd name="connsiteY6" fmla="*/ 0 h 180022"/>
                <a:gd name="connsiteX7" fmla="*/ 170498 w 170497"/>
                <a:gd name="connsiteY7" fmla="*/ 180022 h 180022"/>
                <a:gd name="connsiteX8" fmla="*/ 155258 w 170497"/>
                <a:gd name="connsiteY8" fmla="*/ 180022 h 180022"/>
                <a:gd name="connsiteX9" fmla="*/ 90487 w 170497"/>
                <a:gd name="connsiteY9" fmla="*/ 29527 h 180022"/>
                <a:gd name="connsiteX10" fmla="*/ 87630 w 170497"/>
                <a:gd name="connsiteY10" fmla="*/ 21907 h 180022"/>
                <a:gd name="connsiteX11" fmla="*/ 85725 w 170497"/>
                <a:gd name="connsiteY11" fmla="*/ 15240 h 180022"/>
                <a:gd name="connsiteX12" fmla="*/ 84773 w 170497"/>
                <a:gd name="connsiteY12" fmla="*/ 15240 h 180022"/>
                <a:gd name="connsiteX13" fmla="*/ 80010 w 170497"/>
                <a:gd name="connsiteY13" fmla="*/ 28575 h 180022"/>
                <a:gd name="connsiteX14" fmla="*/ 44767 w 170497"/>
                <a:gd name="connsiteY14" fmla="*/ 112395 h 180022"/>
                <a:gd name="connsiteX15" fmla="*/ 125730 w 170497"/>
                <a:gd name="connsiteY15" fmla="*/ 112395 h 180022"/>
                <a:gd name="connsiteX16" fmla="*/ 90487 w 170497"/>
                <a:gd name="connsiteY16" fmla="*/ 29527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497" h="180022">
                  <a:moveTo>
                    <a:pt x="155258" y="180022"/>
                  </a:moveTo>
                  <a:lnTo>
                    <a:pt x="131445" y="123825"/>
                  </a:lnTo>
                  <a:lnTo>
                    <a:pt x="40005" y="123825"/>
                  </a:lnTo>
                  <a:lnTo>
                    <a:pt x="16192" y="180022"/>
                  </a:lnTo>
                  <a:lnTo>
                    <a:pt x="0" y="180022"/>
                  </a:lnTo>
                  <a:lnTo>
                    <a:pt x="79058" y="0"/>
                  </a:lnTo>
                  <a:lnTo>
                    <a:pt x="92392" y="0"/>
                  </a:lnTo>
                  <a:lnTo>
                    <a:pt x="170498" y="180022"/>
                  </a:lnTo>
                  <a:lnTo>
                    <a:pt x="155258" y="180022"/>
                  </a:lnTo>
                  <a:close/>
                  <a:moveTo>
                    <a:pt x="90487" y="29527"/>
                  </a:moveTo>
                  <a:cubicBezTo>
                    <a:pt x="89535" y="26670"/>
                    <a:pt x="88583" y="24765"/>
                    <a:pt x="87630" y="21907"/>
                  </a:cubicBezTo>
                  <a:cubicBezTo>
                    <a:pt x="86677" y="20002"/>
                    <a:pt x="86677" y="18097"/>
                    <a:pt x="85725" y="15240"/>
                  </a:cubicBezTo>
                  <a:lnTo>
                    <a:pt x="84773" y="15240"/>
                  </a:lnTo>
                  <a:cubicBezTo>
                    <a:pt x="82867" y="20955"/>
                    <a:pt x="81915" y="24765"/>
                    <a:pt x="80010" y="28575"/>
                  </a:cubicBezTo>
                  <a:lnTo>
                    <a:pt x="44767" y="112395"/>
                  </a:lnTo>
                  <a:lnTo>
                    <a:pt x="125730" y="112395"/>
                  </a:lnTo>
                  <a:lnTo>
                    <a:pt x="90487" y="29527"/>
                  </a:lnTo>
                  <a:close/>
                </a:path>
              </a:pathLst>
            </a:custGeom>
            <a:solidFill>
              <a:srgbClr val="B218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17EEF0F5-9675-45C2-A0D7-A16116C38F13}"/>
                </a:ext>
              </a:extLst>
            </p:cNvPr>
            <p:cNvSpPr/>
            <p:nvPr/>
          </p:nvSpPr>
          <p:spPr>
            <a:xfrm>
              <a:off x="2573655" y="1801177"/>
              <a:ext cx="136207" cy="180022"/>
            </a:xfrm>
            <a:custGeom>
              <a:avLst/>
              <a:gdLst>
                <a:gd name="connsiteX0" fmla="*/ 75247 w 136207"/>
                <a:gd name="connsiteY0" fmla="*/ 11430 h 180022"/>
                <a:gd name="connsiteX1" fmla="*/ 75247 w 136207"/>
                <a:gd name="connsiteY1" fmla="*/ 180022 h 180022"/>
                <a:gd name="connsiteX2" fmla="*/ 60960 w 136207"/>
                <a:gd name="connsiteY2" fmla="*/ 180022 h 180022"/>
                <a:gd name="connsiteX3" fmla="*/ 60960 w 136207"/>
                <a:gd name="connsiteY3" fmla="*/ 11430 h 180022"/>
                <a:gd name="connsiteX4" fmla="*/ 0 w 136207"/>
                <a:gd name="connsiteY4" fmla="*/ 11430 h 180022"/>
                <a:gd name="connsiteX5" fmla="*/ 0 w 136207"/>
                <a:gd name="connsiteY5" fmla="*/ 0 h 180022"/>
                <a:gd name="connsiteX6" fmla="*/ 136207 w 136207"/>
                <a:gd name="connsiteY6" fmla="*/ 0 h 180022"/>
                <a:gd name="connsiteX7" fmla="*/ 136207 w 136207"/>
                <a:gd name="connsiteY7" fmla="*/ 11430 h 180022"/>
                <a:gd name="connsiteX8" fmla="*/ 75247 w 136207"/>
                <a:gd name="connsiteY8" fmla="*/ 11430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07" h="180022">
                  <a:moveTo>
                    <a:pt x="75247" y="11430"/>
                  </a:moveTo>
                  <a:lnTo>
                    <a:pt x="75247" y="180022"/>
                  </a:lnTo>
                  <a:lnTo>
                    <a:pt x="60960" y="180022"/>
                  </a:lnTo>
                  <a:lnTo>
                    <a:pt x="60960" y="11430"/>
                  </a:lnTo>
                  <a:lnTo>
                    <a:pt x="0" y="11430"/>
                  </a:lnTo>
                  <a:lnTo>
                    <a:pt x="0" y="0"/>
                  </a:lnTo>
                  <a:lnTo>
                    <a:pt x="136207" y="0"/>
                  </a:lnTo>
                  <a:lnTo>
                    <a:pt x="136207" y="11430"/>
                  </a:lnTo>
                  <a:lnTo>
                    <a:pt x="75247" y="11430"/>
                  </a:lnTo>
                  <a:close/>
                </a:path>
              </a:pathLst>
            </a:custGeom>
            <a:solidFill>
              <a:srgbClr val="B218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CB349D85-1ADD-4502-A16C-4A88D4D8C86F}"/>
                </a:ext>
              </a:extLst>
            </p:cNvPr>
            <p:cNvSpPr/>
            <p:nvPr/>
          </p:nvSpPr>
          <p:spPr>
            <a:xfrm>
              <a:off x="2693669" y="1801177"/>
              <a:ext cx="170497" cy="180022"/>
            </a:xfrm>
            <a:custGeom>
              <a:avLst/>
              <a:gdLst>
                <a:gd name="connsiteX0" fmla="*/ 155258 w 170497"/>
                <a:gd name="connsiteY0" fmla="*/ 180022 h 180022"/>
                <a:gd name="connsiteX1" fmla="*/ 131445 w 170497"/>
                <a:gd name="connsiteY1" fmla="*/ 123825 h 180022"/>
                <a:gd name="connsiteX2" fmla="*/ 40005 w 170497"/>
                <a:gd name="connsiteY2" fmla="*/ 123825 h 180022"/>
                <a:gd name="connsiteX3" fmla="*/ 16193 w 170497"/>
                <a:gd name="connsiteY3" fmla="*/ 180022 h 180022"/>
                <a:gd name="connsiteX4" fmla="*/ 0 w 170497"/>
                <a:gd name="connsiteY4" fmla="*/ 180022 h 180022"/>
                <a:gd name="connsiteX5" fmla="*/ 79058 w 170497"/>
                <a:gd name="connsiteY5" fmla="*/ 0 h 180022"/>
                <a:gd name="connsiteX6" fmla="*/ 92393 w 170497"/>
                <a:gd name="connsiteY6" fmla="*/ 0 h 180022"/>
                <a:gd name="connsiteX7" fmla="*/ 170498 w 170497"/>
                <a:gd name="connsiteY7" fmla="*/ 180022 h 180022"/>
                <a:gd name="connsiteX8" fmla="*/ 155258 w 170497"/>
                <a:gd name="connsiteY8" fmla="*/ 180022 h 180022"/>
                <a:gd name="connsiteX9" fmla="*/ 90488 w 170497"/>
                <a:gd name="connsiteY9" fmla="*/ 29527 h 180022"/>
                <a:gd name="connsiteX10" fmla="*/ 87630 w 170497"/>
                <a:gd name="connsiteY10" fmla="*/ 21907 h 180022"/>
                <a:gd name="connsiteX11" fmla="*/ 85725 w 170497"/>
                <a:gd name="connsiteY11" fmla="*/ 15240 h 180022"/>
                <a:gd name="connsiteX12" fmla="*/ 84773 w 170497"/>
                <a:gd name="connsiteY12" fmla="*/ 15240 h 180022"/>
                <a:gd name="connsiteX13" fmla="*/ 80010 w 170497"/>
                <a:gd name="connsiteY13" fmla="*/ 28575 h 180022"/>
                <a:gd name="connsiteX14" fmla="*/ 44768 w 170497"/>
                <a:gd name="connsiteY14" fmla="*/ 112395 h 180022"/>
                <a:gd name="connsiteX15" fmla="*/ 125730 w 170497"/>
                <a:gd name="connsiteY15" fmla="*/ 112395 h 180022"/>
                <a:gd name="connsiteX16" fmla="*/ 90488 w 170497"/>
                <a:gd name="connsiteY16" fmla="*/ 29527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497" h="180022">
                  <a:moveTo>
                    <a:pt x="155258" y="180022"/>
                  </a:moveTo>
                  <a:lnTo>
                    <a:pt x="131445" y="123825"/>
                  </a:lnTo>
                  <a:lnTo>
                    <a:pt x="40005" y="123825"/>
                  </a:lnTo>
                  <a:lnTo>
                    <a:pt x="16193" y="180022"/>
                  </a:lnTo>
                  <a:lnTo>
                    <a:pt x="0" y="180022"/>
                  </a:lnTo>
                  <a:lnTo>
                    <a:pt x="79058" y="0"/>
                  </a:lnTo>
                  <a:lnTo>
                    <a:pt x="92393" y="0"/>
                  </a:lnTo>
                  <a:lnTo>
                    <a:pt x="170498" y="180022"/>
                  </a:lnTo>
                  <a:lnTo>
                    <a:pt x="155258" y="180022"/>
                  </a:lnTo>
                  <a:close/>
                  <a:moveTo>
                    <a:pt x="90488" y="29527"/>
                  </a:moveTo>
                  <a:cubicBezTo>
                    <a:pt x="89535" y="26670"/>
                    <a:pt x="88583" y="24765"/>
                    <a:pt x="87630" y="21907"/>
                  </a:cubicBezTo>
                  <a:cubicBezTo>
                    <a:pt x="86678" y="20002"/>
                    <a:pt x="86678" y="18097"/>
                    <a:pt x="85725" y="15240"/>
                  </a:cubicBezTo>
                  <a:lnTo>
                    <a:pt x="84773" y="15240"/>
                  </a:lnTo>
                  <a:cubicBezTo>
                    <a:pt x="82868" y="20955"/>
                    <a:pt x="81915" y="24765"/>
                    <a:pt x="80010" y="28575"/>
                  </a:cubicBezTo>
                  <a:lnTo>
                    <a:pt x="44768" y="112395"/>
                  </a:lnTo>
                  <a:lnTo>
                    <a:pt x="125730" y="112395"/>
                  </a:lnTo>
                  <a:lnTo>
                    <a:pt x="90488" y="29527"/>
                  </a:lnTo>
                  <a:close/>
                </a:path>
              </a:pathLst>
            </a:custGeom>
            <a:solidFill>
              <a:srgbClr val="B218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3AE9C6C5-B95A-4CC1-8EA6-8DA00496D27A}"/>
                </a:ext>
              </a:extLst>
            </p:cNvPr>
            <p:cNvSpPr/>
            <p:nvPr/>
          </p:nvSpPr>
          <p:spPr>
            <a:xfrm>
              <a:off x="2900362" y="1801177"/>
              <a:ext cx="183832" cy="180022"/>
            </a:xfrm>
            <a:custGeom>
              <a:avLst/>
              <a:gdLst>
                <a:gd name="connsiteX0" fmla="*/ 169545 w 183832"/>
                <a:gd name="connsiteY0" fmla="*/ 180022 h 180022"/>
                <a:gd name="connsiteX1" fmla="*/ 169545 w 183832"/>
                <a:gd name="connsiteY1" fmla="*/ 52388 h 180022"/>
                <a:gd name="connsiteX2" fmla="*/ 171450 w 183832"/>
                <a:gd name="connsiteY2" fmla="*/ 25717 h 180022"/>
                <a:gd name="connsiteX3" fmla="*/ 170497 w 183832"/>
                <a:gd name="connsiteY3" fmla="*/ 25717 h 180022"/>
                <a:gd name="connsiteX4" fmla="*/ 163830 w 183832"/>
                <a:gd name="connsiteY4" fmla="*/ 40957 h 180022"/>
                <a:gd name="connsiteX5" fmla="*/ 94297 w 183832"/>
                <a:gd name="connsiteY5" fmla="*/ 180022 h 180022"/>
                <a:gd name="connsiteX6" fmla="*/ 89535 w 183832"/>
                <a:gd name="connsiteY6" fmla="*/ 180022 h 180022"/>
                <a:gd name="connsiteX7" fmla="*/ 20003 w 183832"/>
                <a:gd name="connsiteY7" fmla="*/ 41910 h 180022"/>
                <a:gd name="connsiteX8" fmla="*/ 13335 w 183832"/>
                <a:gd name="connsiteY8" fmla="*/ 24765 h 180022"/>
                <a:gd name="connsiteX9" fmla="*/ 12382 w 183832"/>
                <a:gd name="connsiteY9" fmla="*/ 24765 h 180022"/>
                <a:gd name="connsiteX10" fmla="*/ 13335 w 183832"/>
                <a:gd name="connsiteY10" fmla="*/ 48577 h 180022"/>
                <a:gd name="connsiteX11" fmla="*/ 13335 w 183832"/>
                <a:gd name="connsiteY11" fmla="*/ 180022 h 180022"/>
                <a:gd name="connsiteX12" fmla="*/ 0 w 183832"/>
                <a:gd name="connsiteY12" fmla="*/ 180022 h 180022"/>
                <a:gd name="connsiteX13" fmla="*/ 0 w 183832"/>
                <a:gd name="connsiteY13" fmla="*/ 0 h 180022"/>
                <a:gd name="connsiteX14" fmla="*/ 12382 w 183832"/>
                <a:gd name="connsiteY14" fmla="*/ 0 h 180022"/>
                <a:gd name="connsiteX15" fmla="*/ 85725 w 183832"/>
                <a:gd name="connsiteY15" fmla="*/ 144780 h 180022"/>
                <a:gd name="connsiteX16" fmla="*/ 87630 w 183832"/>
                <a:gd name="connsiteY16" fmla="*/ 148590 h 180022"/>
                <a:gd name="connsiteX17" fmla="*/ 89535 w 183832"/>
                <a:gd name="connsiteY17" fmla="*/ 152400 h 180022"/>
                <a:gd name="connsiteX18" fmla="*/ 92393 w 183832"/>
                <a:gd name="connsiteY18" fmla="*/ 160020 h 180022"/>
                <a:gd name="connsiteX19" fmla="*/ 93345 w 183832"/>
                <a:gd name="connsiteY19" fmla="*/ 160020 h 180022"/>
                <a:gd name="connsiteX20" fmla="*/ 95250 w 183832"/>
                <a:gd name="connsiteY20" fmla="*/ 156210 h 180022"/>
                <a:gd name="connsiteX21" fmla="*/ 100013 w 183832"/>
                <a:gd name="connsiteY21" fmla="*/ 143827 h 180022"/>
                <a:gd name="connsiteX22" fmla="*/ 171450 w 183832"/>
                <a:gd name="connsiteY22" fmla="*/ 0 h 180022"/>
                <a:gd name="connsiteX23" fmla="*/ 183832 w 183832"/>
                <a:gd name="connsiteY23" fmla="*/ 0 h 180022"/>
                <a:gd name="connsiteX24" fmla="*/ 183832 w 183832"/>
                <a:gd name="connsiteY24" fmla="*/ 180022 h 180022"/>
                <a:gd name="connsiteX25" fmla="*/ 169545 w 183832"/>
                <a:gd name="connsiteY25" fmla="*/ 180022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3832" h="180022">
                  <a:moveTo>
                    <a:pt x="169545" y="180022"/>
                  </a:moveTo>
                  <a:lnTo>
                    <a:pt x="169545" y="52388"/>
                  </a:lnTo>
                  <a:cubicBezTo>
                    <a:pt x="169545" y="49530"/>
                    <a:pt x="170497" y="40005"/>
                    <a:pt x="171450" y="25717"/>
                  </a:cubicBezTo>
                  <a:lnTo>
                    <a:pt x="170497" y="25717"/>
                  </a:lnTo>
                  <a:cubicBezTo>
                    <a:pt x="167640" y="32385"/>
                    <a:pt x="165735" y="38100"/>
                    <a:pt x="163830" y="40957"/>
                  </a:cubicBezTo>
                  <a:lnTo>
                    <a:pt x="94297" y="180022"/>
                  </a:lnTo>
                  <a:lnTo>
                    <a:pt x="89535" y="180022"/>
                  </a:lnTo>
                  <a:lnTo>
                    <a:pt x="20003" y="41910"/>
                  </a:lnTo>
                  <a:cubicBezTo>
                    <a:pt x="18097" y="37147"/>
                    <a:pt x="15240" y="31432"/>
                    <a:pt x="13335" y="24765"/>
                  </a:cubicBezTo>
                  <a:lnTo>
                    <a:pt x="12382" y="24765"/>
                  </a:lnTo>
                  <a:cubicBezTo>
                    <a:pt x="13335" y="32385"/>
                    <a:pt x="13335" y="40957"/>
                    <a:pt x="13335" y="48577"/>
                  </a:cubicBezTo>
                  <a:lnTo>
                    <a:pt x="13335" y="180022"/>
                  </a:lnTo>
                  <a:lnTo>
                    <a:pt x="0" y="180022"/>
                  </a:lnTo>
                  <a:lnTo>
                    <a:pt x="0" y="0"/>
                  </a:lnTo>
                  <a:lnTo>
                    <a:pt x="12382" y="0"/>
                  </a:lnTo>
                  <a:lnTo>
                    <a:pt x="85725" y="144780"/>
                  </a:lnTo>
                  <a:cubicBezTo>
                    <a:pt x="85725" y="145732"/>
                    <a:pt x="86678" y="146685"/>
                    <a:pt x="87630" y="148590"/>
                  </a:cubicBezTo>
                  <a:cubicBezTo>
                    <a:pt x="88582" y="149542"/>
                    <a:pt x="88582" y="151447"/>
                    <a:pt x="89535" y="152400"/>
                  </a:cubicBezTo>
                  <a:cubicBezTo>
                    <a:pt x="90488" y="154305"/>
                    <a:pt x="91440" y="157163"/>
                    <a:pt x="92393" y="160020"/>
                  </a:cubicBezTo>
                  <a:lnTo>
                    <a:pt x="93345" y="160020"/>
                  </a:lnTo>
                  <a:lnTo>
                    <a:pt x="95250" y="156210"/>
                  </a:lnTo>
                  <a:cubicBezTo>
                    <a:pt x="95250" y="156210"/>
                    <a:pt x="97155" y="151447"/>
                    <a:pt x="100013" y="143827"/>
                  </a:cubicBezTo>
                  <a:lnTo>
                    <a:pt x="171450" y="0"/>
                  </a:lnTo>
                  <a:lnTo>
                    <a:pt x="183832" y="0"/>
                  </a:lnTo>
                  <a:lnTo>
                    <a:pt x="183832" y="180022"/>
                  </a:lnTo>
                  <a:lnTo>
                    <a:pt x="169545" y="180022"/>
                  </a:lnTo>
                  <a:close/>
                </a:path>
              </a:pathLst>
            </a:custGeom>
            <a:solidFill>
              <a:srgbClr val="B218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40" name="Retângulo 39">
            <a:extLst>
              <a:ext uri="{FF2B5EF4-FFF2-40B4-BE49-F238E27FC236}">
                <a16:creationId xmlns:a16="http://schemas.microsoft.com/office/drawing/2014/main" id="{31AC1B14-732A-4DCB-B856-3CDBD9A09ECD}"/>
              </a:ext>
            </a:extLst>
          </p:cNvPr>
          <p:cNvSpPr/>
          <p:nvPr userDrawn="1"/>
        </p:nvSpPr>
        <p:spPr>
          <a:xfrm>
            <a:off x="1228725" y="1328927"/>
            <a:ext cx="561975" cy="2619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spaço Reservado para Texto 2">
            <a:extLst>
              <a:ext uri="{FF2B5EF4-FFF2-40B4-BE49-F238E27FC236}">
                <a16:creationId xmlns:a16="http://schemas.microsoft.com/office/drawing/2014/main" id="{4701FBDC-C002-47AB-BE38-62C8DE5895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8725" y="2438832"/>
            <a:ext cx="1350400" cy="380568"/>
          </a:xfrm>
          <a:solidFill>
            <a:schemeClr val="tx1"/>
          </a:solidFill>
        </p:spPr>
        <p:txBody>
          <a:bodyPr anchor="ctr">
            <a:noAutofit/>
          </a:bodyPr>
          <a:lstStyle>
            <a:lvl1pPr>
              <a:buNone/>
              <a:defRPr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TRILHA</a:t>
            </a:r>
          </a:p>
        </p:txBody>
      </p:sp>
      <p:sp>
        <p:nvSpPr>
          <p:cNvPr id="42" name="Espaço Reservado para Texto 2">
            <a:extLst>
              <a:ext uri="{FF2B5EF4-FFF2-40B4-BE49-F238E27FC236}">
                <a16:creationId xmlns:a16="http://schemas.microsoft.com/office/drawing/2014/main" id="{4937FD78-3324-4451-B511-BBD0C14A7E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8725" y="6561576"/>
            <a:ext cx="14507262" cy="424732"/>
          </a:xfrm>
        </p:spPr>
        <p:txBody>
          <a:bodyPr wrap="square" anchor="ctr">
            <a:spAutoFit/>
          </a:bodyPr>
          <a:lstStyle>
            <a:lvl1pPr marL="0">
              <a:buNone/>
              <a:defRPr sz="2400" b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Palestrante</a:t>
            </a:r>
            <a:r>
              <a:rPr lang="en-US" dirty="0"/>
              <a:t> 2</a:t>
            </a:r>
          </a:p>
        </p:txBody>
      </p:sp>
      <p:sp>
        <p:nvSpPr>
          <p:cNvPr id="43" name="Espaço Reservado para Texto 2">
            <a:extLst>
              <a:ext uri="{FF2B5EF4-FFF2-40B4-BE49-F238E27FC236}">
                <a16:creationId xmlns:a16="http://schemas.microsoft.com/office/drawing/2014/main" id="{02EFEC73-1878-42F9-B103-7777939C83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8725" y="7484627"/>
            <a:ext cx="14507262" cy="424732"/>
          </a:xfrm>
        </p:spPr>
        <p:txBody>
          <a:bodyPr wrap="square" anchor="ctr">
            <a:spAutoFit/>
          </a:bodyPr>
          <a:lstStyle>
            <a:lvl1pPr marL="0">
              <a:buNone/>
              <a:defRPr sz="2400" b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Palestrante</a:t>
            </a:r>
            <a:r>
              <a:rPr lang="en-US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07585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po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Imagem 27">
            <a:extLst>
              <a:ext uri="{FF2B5EF4-FFF2-40B4-BE49-F238E27FC236}">
                <a16:creationId xmlns:a16="http://schemas.microsoft.com/office/drawing/2014/main" id="{B9877E75-5C3A-4C5B-B858-8E42D17838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8725" y="1844040"/>
            <a:ext cx="2301244" cy="2301244"/>
          </a:xfrm>
          <a:custGeom>
            <a:avLst/>
            <a:gdLst>
              <a:gd name="connsiteX0" fmla="*/ 1150622 w 2301244"/>
              <a:gd name="connsiteY0" fmla="*/ 0 h 2301244"/>
              <a:gd name="connsiteX1" fmla="*/ 2301244 w 2301244"/>
              <a:gd name="connsiteY1" fmla="*/ 1150622 h 2301244"/>
              <a:gd name="connsiteX2" fmla="*/ 1150622 w 2301244"/>
              <a:gd name="connsiteY2" fmla="*/ 2301244 h 2301244"/>
              <a:gd name="connsiteX3" fmla="*/ 0 w 2301244"/>
              <a:gd name="connsiteY3" fmla="*/ 1150622 h 2301244"/>
              <a:gd name="connsiteX4" fmla="*/ 1150622 w 2301244"/>
              <a:gd name="connsiteY4" fmla="*/ 0 h 2301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1244" h="2301244">
                <a:moveTo>
                  <a:pt x="1150622" y="0"/>
                </a:moveTo>
                <a:cubicBezTo>
                  <a:pt x="1786093" y="0"/>
                  <a:pt x="2301244" y="515151"/>
                  <a:pt x="2301244" y="1150622"/>
                </a:cubicBezTo>
                <a:cubicBezTo>
                  <a:pt x="2301244" y="1786093"/>
                  <a:pt x="1786093" y="2301244"/>
                  <a:pt x="1150622" y="2301244"/>
                </a:cubicBezTo>
                <a:cubicBezTo>
                  <a:pt x="515151" y="2301244"/>
                  <a:pt x="0" y="1786093"/>
                  <a:pt x="0" y="1150622"/>
                </a:cubicBezTo>
                <a:cubicBezTo>
                  <a:pt x="0" y="515151"/>
                  <a:pt x="515151" y="0"/>
                  <a:pt x="11506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latin typeface="+mj-lt"/>
              </a:defRPr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706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po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8627B802-CA13-4B4C-A5DA-62DD9EEC4B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39350" y="0"/>
            <a:ext cx="8248650" cy="1028700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26011CE-7461-40E7-BA81-6CBC11D64C8E}"/>
              </a:ext>
            </a:extLst>
          </p:cNvPr>
          <p:cNvSpPr txBox="1"/>
          <p:nvPr userDrawn="1"/>
        </p:nvSpPr>
        <p:spPr>
          <a:xfrm>
            <a:off x="549968" y="-514350"/>
            <a:ext cx="3839513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9500" b="1" dirty="0">
                <a:solidFill>
                  <a:srgbClr val="F2F2F2"/>
                </a:solidFill>
                <a:latin typeface="+mj-lt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6568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po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26011CE-7461-40E7-BA81-6CBC11D64C8E}"/>
              </a:ext>
            </a:extLst>
          </p:cNvPr>
          <p:cNvSpPr txBox="1"/>
          <p:nvPr userDrawn="1"/>
        </p:nvSpPr>
        <p:spPr>
          <a:xfrm>
            <a:off x="2046434" y="519555"/>
            <a:ext cx="3839513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9500" b="1" dirty="0">
                <a:solidFill>
                  <a:srgbClr val="F2F2F2"/>
                </a:solidFill>
                <a:latin typeface="+mj-lt"/>
              </a:rPr>
              <a:t>“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8627B802-CA13-4B4C-A5DA-62DD9EEC4B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8725" y="753387"/>
            <a:ext cx="3038475" cy="2852693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66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-4.16667E-7 0.0392 L -4.16667E-7 -2.71605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5" grpId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nteú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C49F189-4844-4412-8EC7-0EF8BAE7E46A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6493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nteúd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C49F189-4844-4412-8EC7-0EF8BAE7E46A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521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úd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Espaço Reservado para Imagem 94">
            <a:extLst>
              <a:ext uri="{FF2B5EF4-FFF2-40B4-BE49-F238E27FC236}">
                <a16:creationId xmlns:a16="http://schemas.microsoft.com/office/drawing/2014/main" id="{5E3061E8-2432-4B72-BEB4-9774740426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67067" y="2426970"/>
            <a:ext cx="7620933" cy="5459730"/>
          </a:xfrm>
          <a:custGeom>
            <a:avLst/>
            <a:gdLst>
              <a:gd name="connsiteX0" fmla="*/ 0 w 7777282"/>
              <a:gd name="connsiteY0" fmla="*/ 0 h 10286999"/>
              <a:gd name="connsiteX1" fmla="*/ 7777282 w 7777282"/>
              <a:gd name="connsiteY1" fmla="*/ 0 h 10286999"/>
              <a:gd name="connsiteX2" fmla="*/ 7777282 w 7777282"/>
              <a:gd name="connsiteY2" fmla="*/ 10286999 h 10286999"/>
              <a:gd name="connsiteX3" fmla="*/ 0 w 7777282"/>
              <a:gd name="connsiteY3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282" h="10286999">
                <a:moveTo>
                  <a:pt x="0" y="0"/>
                </a:moveTo>
                <a:lnTo>
                  <a:pt x="7777282" y="0"/>
                </a:lnTo>
                <a:lnTo>
                  <a:pt x="7777282" y="10286999"/>
                </a:lnTo>
                <a:lnTo>
                  <a:pt x="0" y="10286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325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Obrigado - 1 Palest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Texto 3">
            <a:extLst>
              <a:ext uri="{FF2B5EF4-FFF2-40B4-BE49-F238E27FC236}">
                <a16:creationId xmlns:a16="http://schemas.microsoft.com/office/drawing/2014/main" id="{8C054123-C338-407D-839C-78C177BB23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260" y="4049080"/>
            <a:ext cx="15210910" cy="2003625"/>
          </a:xfrm>
          <a:noFill/>
        </p:spPr>
        <p:txBody>
          <a:bodyPr wrap="square" rtlCol="0">
            <a:spAutoFit/>
          </a:bodyPr>
          <a:lstStyle>
            <a:lvl1pPr>
              <a:buNone/>
              <a:defRPr lang="pt-BR" sz="138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+mj-lt"/>
                <a:cs typeface="Poppins ExtraBold" panose="00000900000000000000" pitchFamily="2" charset="0"/>
              </a:defRPr>
            </a:lvl1pPr>
          </a:lstStyle>
          <a:p>
            <a:pPr marL="0" lvl="0" defTabSz="457200"/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87795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5664 L -2.5E-6 4.32099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2.5E-6 -0.05664 L -2.5E-6 4.32099E-6 " pathEditMode="relative" rAng="0" ptsTypes="AA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2824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Obrigado - 2 Palestran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Espaço Reservado para Imagem 94">
            <a:extLst>
              <a:ext uri="{FF2B5EF4-FFF2-40B4-BE49-F238E27FC236}">
                <a16:creationId xmlns:a16="http://schemas.microsoft.com/office/drawing/2014/main" id="{5E3061E8-2432-4B72-BEB4-9774740426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0721" y="1859280"/>
            <a:ext cx="8717280" cy="6156960"/>
          </a:xfrm>
          <a:custGeom>
            <a:avLst/>
            <a:gdLst>
              <a:gd name="connsiteX0" fmla="*/ 0 w 7777282"/>
              <a:gd name="connsiteY0" fmla="*/ 0 h 10286999"/>
              <a:gd name="connsiteX1" fmla="*/ 7777282 w 7777282"/>
              <a:gd name="connsiteY1" fmla="*/ 0 h 10286999"/>
              <a:gd name="connsiteX2" fmla="*/ 7777282 w 7777282"/>
              <a:gd name="connsiteY2" fmla="*/ 10286999 h 10286999"/>
              <a:gd name="connsiteX3" fmla="*/ 0 w 7777282"/>
              <a:gd name="connsiteY3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282" h="10286999">
                <a:moveTo>
                  <a:pt x="0" y="0"/>
                </a:moveTo>
                <a:lnTo>
                  <a:pt x="7777282" y="0"/>
                </a:lnTo>
                <a:lnTo>
                  <a:pt x="7777282" y="10286999"/>
                </a:lnTo>
                <a:lnTo>
                  <a:pt x="0" y="10286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pt-BR"/>
          </a:p>
        </p:txBody>
      </p:sp>
      <p:sp>
        <p:nvSpPr>
          <p:cNvPr id="24" name="Espaço Reservado para Imagem 3">
            <a:extLst>
              <a:ext uri="{FF2B5EF4-FFF2-40B4-BE49-F238E27FC236}">
                <a16:creationId xmlns:a16="http://schemas.microsoft.com/office/drawing/2014/main" id="{5F004C57-5C1A-45F7-9091-2506ED07A78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28726" y="5661103"/>
            <a:ext cx="1667344" cy="1565397"/>
          </a:xfrm>
        </p:spPr>
      </p:sp>
      <p:pic>
        <p:nvPicPr>
          <p:cNvPr id="26" name="Gráfico 25">
            <a:hlinkClick r:id="rId2"/>
            <a:extLst>
              <a:ext uri="{FF2B5EF4-FFF2-40B4-BE49-F238E27FC236}">
                <a16:creationId xmlns:a16="http://schemas.microsoft.com/office/drawing/2014/main" id="{889A3874-D9BC-46D3-B6D3-DBE744C7BABA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726" y="5908750"/>
            <a:ext cx="311322" cy="31132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C50C60B7-2DC8-48D8-870A-2BC19288ACAA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87" y="6664601"/>
            <a:ext cx="338280" cy="33828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E3F42F1C-A599-41E0-B2FE-CEBD12A55A63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1187" y="5908750"/>
            <a:ext cx="338280" cy="338280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889CFE80-D12F-4DC7-A772-A43927578518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3247" y="6664181"/>
            <a:ext cx="338280" cy="338280"/>
          </a:xfrm>
          <a:prstGeom prst="rect">
            <a:avLst/>
          </a:prstGeom>
        </p:spPr>
      </p:pic>
      <p:sp>
        <p:nvSpPr>
          <p:cNvPr id="34" name="Espaço Reservado para Imagem 3">
            <a:extLst>
              <a:ext uri="{FF2B5EF4-FFF2-40B4-BE49-F238E27FC236}">
                <a16:creationId xmlns:a16="http://schemas.microsoft.com/office/drawing/2014/main" id="{BB06F10F-DA57-4180-B301-7BB33C2666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8726" y="3527388"/>
            <a:ext cx="1667344" cy="1565397"/>
          </a:xfrm>
        </p:spPr>
      </p:sp>
      <p:pic>
        <p:nvPicPr>
          <p:cNvPr id="35" name="Gráfico 34">
            <a:hlinkClick r:id="rId2"/>
            <a:extLst>
              <a:ext uri="{FF2B5EF4-FFF2-40B4-BE49-F238E27FC236}">
                <a16:creationId xmlns:a16="http://schemas.microsoft.com/office/drawing/2014/main" id="{0243BC6E-E218-4D6B-94B6-72D94105B8CC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726" y="3775035"/>
            <a:ext cx="311322" cy="311322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16947813-E455-451C-9678-148DAC0832DB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87" y="4530886"/>
            <a:ext cx="338280" cy="33828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F6E287CE-91F6-47CD-99CF-209E3922281F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1187" y="3775035"/>
            <a:ext cx="338280" cy="33828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07CC9229-E599-4797-9209-4A9232C49DAD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3247" y="4530466"/>
            <a:ext cx="338280" cy="338280"/>
          </a:xfrm>
          <a:prstGeom prst="rect">
            <a:avLst/>
          </a:prstGeom>
        </p:spPr>
      </p:pic>
      <p:sp>
        <p:nvSpPr>
          <p:cNvPr id="39" name="Espaço Reservado para Texto 3">
            <a:extLst>
              <a:ext uri="{FF2B5EF4-FFF2-40B4-BE49-F238E27FC236}">
                <a16:creationId xmlns:a16="http://schemas.microsoft.com/office/drawing/2014/main" id="{8C054123-C338-407D-839C-78C177BB23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4655" y="969722"/>
            <a:ext cx="15210910" cy="2003625"/>
          </a:xfrm>
          <a:noFill/>
        </p:spPr>
        <p:txBody>
          <a:bodyPr wrap="square" rtlCol="0">
            <a:spAutoFit/>
          </a:bodyPr>
          <a:lstStyle>
            <a:lvl1pPr>
              <a:buNone/>
              <a:defRPr lang="pt-BR" sz="138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+mj-lt"/>
                <a:cs typeface="Poppins ExtraBold" panose="00000900000000000000" pitchFamily="2" charset="0"/>
              </a:defRPr>
            </a:lvl1pPr>
          </a:lstStyle>
          <a:p>
            <a:pPr marL="0" lvl="0" defTabSz="457200"/>
            <a:r>
              <a:rPr lang="pt-BR" dirty="0"/>
              <a:t>OBRIGADO!</a:t>
            </a:r>
          </a:p>
        </p:txBody>
      </p:sp>
      <p:sp>
        <p:nvSpPr>
          <p:cNvPr id="40" name="Espaço Reservado para Texto 3">
            <a:extLst>
              <a:ext uri="{FF2B5EF4-FFF2-40B4-BE49-F238E27FC236}">
                <a16:creationId xmlns:a16="http://schemas.microsoft.com/office/drawing/2014/main" id="{4B311700-D72C-4179-BAE0-41C571BD4A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26389" y="3785883"/>
            <a:ext cx="2441443" cy="319126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pPr marL="0" lvl="0" defTabSz="457200">
              <a:lnSpc>
                <a:spcPts val="2659"/>
              </a:lnSpc>
            </a:pPr>
            <a:r>
              <a:rPr lang="pt-BR" dirty="0"/>
              <a:t>/</a:t>
            </a:r>
            <a:r>
              <a:rPr lang="pt-BR" dirty="0" err="1"/>
              <a:t>username</a:t>
            </a:r>
            <a:endParaRPr lang="pt-BR" dirty="0"/>
          </a:p>
        </p:txBody>
      </p:sp>
      <p:sp>
        <p:nvSpPr>
          <p:cNvPr id="41" name="Espaço Reservado para Texto 3">
            <a:extLst>
              <a:ext uri="{FF2B5EF4-FFF2-40B4-BE49-F238E27FC236}">
                <a16:creationId xmlns:a16="http://schemas.microsoft.com/office/drawing/2014/main" id="{AFDE47B7-668C-41B2-9977-B8C26ACE61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26389" y="4545432"/>
            <a:ext cx="2441443" cy="319126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pPr marL="0" lvl="0" defTabSz="457200">
              <a:lnSpc>
                <a:spcPts val="2659"/>
              </a:lnSpc>
            </a:pPr>
            <a:r>
              <a:rPr lang="pt-BR" dirty="0"/>
              <a:t>/</a:t>
            </a:r>
            <a:r>
              <a:rPr lang="pt-BR" dirty="0" err="1"/>
              <a:t>username</a:t>
            </a:r>
            <a:endParaRPr lang="pt-BR" dirty="0"/>
          </a:p>
        </p:txBody>
      </p:sp>
      <p:sp>
        <p:nvSpPr>
          <p:cNvPr id="42" name="Espaço Reservado para Texto 3">
            <a:extLst>
              <a:ext uri="{FF2B5EF4-FFF2-40B4-BE49-F238E27FC236}">
                <a16:creationId xmlns:a16="http://schemas.microsoft.com/office/drawing/2014/main" id="{2A35C5F9-BB91-4603-927C-AC759FD74F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3165" y="3825045"/>
            <a:ext cx="2482142" cy="263021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r>
              <a:rPr lang="en-US" dirty="0"/>
              <a:t>seusite.com.br</a:t>
            </a:r>
          </a:p>
        </p:txBody>
      </p:sp>
      <p:sp>
        <p:nvSpPr>
          <p:cNvPr id="43" name="Espaço Reservado para Texto 3">
            <a:extLst>
              <a:ext uri="{FF2B5EF4-FFF2-40B4-BE49-F238E27FC236}">
                <a16:creationId xmlns:a16="http://schemas.microsoft.com/office/drawing/2014/main" id="{B069C7B4-3A39-4F32-A1E4-BA665052AA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43165" y="4568095"/>
            <a:ext cx="2482142" cy="263021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r>
              <a:rPr lang="en-US" dirty="0" err="1"/>
              <a:t>email@dominio</a:t>
            </a:r>
            <a:endParaRPr lang="en-US" dirty="0"/>
          </a:p>
        </p:txBody>
      </p:sp>
      <p:sp>
        <p:nvSpPr>
          <p:cNvPr id="44" name="Espaço Reservado para Texto 3">
            <a:extLst>
              <a:ext uri="{FF2B5EF4-FFF2-40B4-BE49-F238E27FC236}">
                <a16:creationId xmlns:a16="http://schemas.microsoft.com/office/drawing/2014/main" id="{07C76F7A-2947-4C82-AC44-FF540C6316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26389" y="5930254"/>
            <a:ext cx="2441443" cy="319126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pPr marL="0" lvl="0" defTabSz="457200">
              <a:lnSpc>
                <a:spcPts val="2659"/>
              </a:lnSpc>
            </a:pPr>
            <a:r>
              <a:rPr lang="pt-BR" dirty="0"/>
              <a:t>/</a:t>
            </a:r>
            <a:r>
              <a:rPr lang="pt-BR" dirty="0" err="1"/>
              <a:t>username</a:t>
            </a:r>
            <a:endParaRPr lang="pt-BR" dirty="0"/>
          </a:p>
        </p:txBody>
      </p:sp>
      <p:sp>
        <p:nvSpPr>
          <p:cNvPr id="45" name="Espaço Reservado para Texto 3">
            <a:extLst>
              <a:ext uri="{FF2B5EF4-FFF2-40B4-BE49-F238E27FC236}">
                <a16:creationId xmlns:a16="http://schemas.microsoft.com/office/drawing/2014/main" id="{D5135234-4C53-46E5-A4E6-AD71C4952C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26389" y="6689803"/>
            <a:ext cx="2441443" cy="319126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pPr marL="0" lvl="0" defTabSz="457200">
              <a:lnSpc>
                <a:spcPts val="2659"/>
              </a:lnSpc>
            </a:pPr>
            <a:r>
              <a:rPr lang="pt-BR" dirty="0"/>
              <a:t>/</a:t>
            </a:r>
            <a:r>
              <a:rPr lang="pt-BR" dirty="0" err="1"/>
              <a:t>username</a:t>
            </a:r>
            <a:endParaRPr lang="pt-BR" dirty="0"/>
          </a:p>
        </p:txBody>
      </p:sp>
      <p:sp>
        <p:nvSpPr>
          <p:cNvPr id="46" name="Espaço Reservado para Texto 3">
            <a:extLst>
              <a:ext uri="{FF2B5EF4-FFF2-40B4-BE49-F238E27FC236}">
                <a16:creationId xmlns:a16="http://schemas.microsoft.com/office/drawing/2014/main" id="{8FB7123C-8A36-4050-9803-DE43187838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43165" y="5969416"/>
            <a:ext cx="2482142" cy="263021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r>
              <a:rPr lang="en-US" dirty="0"/>
              <a:t>seusite.com.br</a:t>
            </a:r>
          </a:p>
        </p:txBody>
      </p:sp>
      <p:sp>
        <p:nvSpPr>
          <p:cNvPr id="47" name="Espaço Reservado para Texto 3">
            <a:extLst>
              <a:ext uri="{FF2B5EF4-FFF2-40B4-BE49-F238E27FC236}">
                <a16:creationId xmlns:a16="http://schemas.microsoft.com/office/drawing/2014/main" id="{5280DD2B-B8C1-4616-8FBC-18EB92337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43165" y="6712466"/>
            <a:ext cx="2482142" cy="263021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r>
              <a:rPr lang="en-US" dirty="0" err="1"/>
              <a:t>email@dominio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44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2" dur="10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1800000">
                                      <p:cBhvr>
                                        <p:cTn id="14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8" presetClass="emph" presetSubtype="0" de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-1800000">
                                      <p:cBhvr>
                                        <p:cTn id="24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10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8" presetClass="emph" presetSubtype="0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800000">
                                      <p:cBhvr>
                                        <p:cTn id="34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42" dur="1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8" presetClass="emph" presetSubtype="0" de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-1800000">
                                      <p:cBhvr>
                                        <p:cTn id="44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8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1800000">
                                      <p:cBhvr>
                                        <p:cTn id="54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2" dur="10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8" presetClass="emph" presetSubtype="0" de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-1800000">
                                      <p:cBhvr>
                                        <p:cTn id="64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mph" presetSubtype="0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72" dur="100" fill="hold"/>
                                        <p:tgtEl>
                                          <p:spTgt spid="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8" presetClass="emph" presetSubtype="0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800000">
                                      <p:cBhvr>
                                        <p:cTn id="74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mph" presetSubtype="0" de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8" presetClass="emph" presetSubtype="0" de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-1800000">
                                      <p:cBhvr>
                                        <p:cTn id="84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10" presetClass="entr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5664 L -2.5E-6 3.33333E-6 " pathEditMode="relative" rAng="0" ptsTypes="AA">
                                      <p:cBhvr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2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842 2.34568E-6 L 3.88889E-6 2.34568E-6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5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842 -3.08642E-6 L 3.88889E-6 -3.08642E-6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2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5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842 2.09877E-6 L -2.63889E-6 2.09877E-6 " pathEditMode="relative" rAng="0" ptsTypes="AA">
                                      <p:cBhvr>
                                        <p:cTn id="1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5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00842 -1.23457E-7 L -2.63889E-6 -1.23457E-7 " pathEditMode="relative" rAng="0" ptsTypes="AA">
                                      <p:cBhvr>
                                        <p:cTn id="1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842 4.69136E-6 L 3.88889E-6 4.69136E-6 " pathEditMode="relative" rAng="0" ptsTypes="AA">
                                      <p:cBhvr>
                                        <p:cTn id="1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5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842 -7.40741E-7 L 3.88889E-6 -7.40741E-7 " pathEditMode="relative" rAng="0" ptsTypes="AA">
                                      <p:cBhvr>
                                        <p:cTn id="1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5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842 4.44444E-6 L -2.63889E-6 4.44444E-6 " pathEditMode="relative" rAng="0" ptsTypes="AA">
                                      <p:cBhvr>
                                        <p:cTn id="1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5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00842 2.22222E-6 L -2.63889E-6 2.22222E-6 " pathEditMode="relative" rAng="0" ptsTypes="AA">
                                      <p:cBhvr>
                                        <p:cTn id="1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2.5E-6 -0.05664 L -2.5E-6 3.33333E-6 " pathEditMode="relative" rAng="0" ptsTypes="AA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2824"/>
                    </p:animMotion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-0.00842 2.34568E-6 L 3.88889E-6 2.34568E-6 " pathEditMode="relative" rAng="0" ptsTypes="AA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1000"/>
                  </p:stCondLst>
                  <p:childTnLst>
                    <p:animMotion origin="layout" path="M -0.00842 -3.08642E-6 L 3.88889E-6 -3.08642E-6 " pathEditMode="relative" rAng="0" ptsTypes="AA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0842 2.09877E-6 L -2.63889E-6 2.09877E-6 " pathEditMode="relative" rAng="0" ptsTypes="AA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1300"/>
                  </p:stCondLst>
                  <p:childTnLst>
                    <p:animMotion origin="layout" path="M -0.00842 -1.23457E-7 L -2.63889E-6 -1.23457E-7 " pathEditMode="relative" rAng="0" ptsTypes="AA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-0.00842 4.69136E-6 L 3.88889E-6 4.69136E-6 " pathEditMode="relative" rAng="0" ptsTypes="AA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1000"/>
                  </p:stCondLst>
                  <p:childTnLst>
                    <p:animMotion origin="layout" path="M -0.00842 -7.40741E-7 L 3.88889E-6 -7.40741E-7 " pathEditMode="relative" rAng="0" ptsTypes="AA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0842 4.44444E-6 L -2.63889E-6 4.44444E-6 " pathEditMode="relative" rAng="0" ptsTypes="AA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1300"/>
                  </p:stCondLst>
                  <p:childTnLst>
                    <p:animMotion origin="layout" path="M -0.00842 2.22222E-6 L -2.63889E-6 2.22222E-6 " pathEditMode="relative" rAng="0" ptsTypes="AA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Obrigado - 3 Palestran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Espaço Reservado para Imagem 94">
            <a:extLst>
              <a:ext uri="{FF2B5EF4-FFF2-40B4-BE49-F238E27FC236}">
                <a16:creationId xmlns:a16="http://schemas.microsoft.com/office/drawing/2014/main" id="{5E3061E8-2432-4B72-BEB4-9774740426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0721" y="2693693"/>
            <a:ext cx="8717280" cy="6156960"/>
          </a:xfrm>
          <a:custGeom>
            <a:avLst/>
            <a:gdLst>
              <a:gd name="connsiteX0" fmla="*/ 0 w 7777282"/>
              <a:gd name="connsiteY0" fmla="*/ 0 h 10286999"/>
              <a:gd name="connsiteX1" fmla="*/ 7777282 w 7777282"/>
              <a:gd name="connsiteY1" fmla="*/ 0 h 10286999"/>
              <a:gd name="connsiteX2" fmla="*/ 7777282 w 7777282"/>
              <a:gd name="connsiteY2" fmla="*/ 10286999 h 10286999"/>
              <a:gd name="connsiteX3" fmla="*/ 0 w 7777282"/>
              <a:gd name="connsiteY3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282" h="10286999">
                <a:moveTo>
                  <a:pt x="0" y="0"/>
                </a:moveTo>
                <a:lnTo>
                  <a:pt x="7777282" y="0"/>
                </a:lnTo>
                <a:lnTo>
                  <a:pt x="7777282" y="10286999"/>
                </a:lnTo>
                <a:lnTo>
                  <a:pt x="0" y="10286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pt-BR"/>
          </a:p>
        </p:txBody>
      </p:sp>
      <p:sp>
        <p:nvSpPr>
          <p:cNvPr id="24" name="Espaço Reservado para Imagem 3">
            <a:extLst>
              <a:ext uri="{FF2B5EF4-FFF2-40B4-BE49-F238E27FC236}">
                <a16:creationId xmlns:a16="http://schemas.microsoft.com/office/drawing/2014/main" id="{1F98D812-B1E3-401E-9281-4B32E68FF4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28726" y="4989475"/>
            <a:ext cx="1667344" cy="1565397"/>
          </a:xfrm>
        </p:spPr>
      </p:sp>
      <p:sp>
        <p:nvSpPr>
          <p:cNvPr id="25" name="Espaço Reservado para Imagem 4">
            <a:extLst>
              <a:ext uri="{FF2B5EF4-FFF2-40B4-BE49-F238E27FC236}">
                <a16:creationId xmlns:a16="http://schemas.microsoft.com/office/drawing/2014/main" id="{DA941A25-999C-406E-8FA5-68429419B9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28726" y="7085556"/>
            <a:ext cx="1667344" cy="1565397"/>
          </a:xfrm>
        </p:spPr>
      </p:sp>
      <p:pic>
        <p:nvPicPr>
          <p:cNvPr id="30" name="Gráfico 29">
            <a:hlinkClick r:id="rId2"/>
            <a:extLst>
              <a:ext uri="{FF2B5EF4-FFF2-40B4-BE49-F238E27FC236}">
                <a16:creationId xmlns:a16="http://schemas.microsoft.com/office/drawing/2014/main" id="{0BB1FCE6-11FE-4073-9BF3-DE1BDF49D7A0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726" y="5237122"/>
            <a:ext cx="311322" cy="311322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9FE75564-9F8E-4C84-B1E8-3BDED9F6AC9B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87" y="5992973"/>
            <a:ext cx="338280" cy="33828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072E3CAB-DA66-45F2-AA1A-6D7DCA9CDC5B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1187" y="5237122"/>
            <a:ext cx="338280" cy="33828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B8838989-97E6-4543-AFF1-B0BD2837417F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3247" y="5992553"/>
            <a:ext cx="338280" cy="338280"/>
          </a:xfrm>
          <a:prstGeom prst="rect">
            <a:avLst/>
          </a:prstGeom>
        </p:spPr>
      </p:pic>
      <p:pic>
        <p:nvPicPr>
          <p:cNvPr id="38" name="Gráfico 37">
            <a:hlinkClick r:id="rId2"/>
            <a:extLst>
              <a:ext uri="{FF2B5EF4-FFF2-40B4-BE49-F238E27FC236}">
                <a16:creationId xmlns:a16="http://schemas.microsoft.com/office/drawing/2014/main" id="{18EE7CBD-5B9D-4CCB-9A76-25DB9FA9BF21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726" y="7357676"/>
            <a:ext cx="311322" cy="311322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5B39F747-64CC-4D97-BEB8-FE88AA840450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87" y="8105597"/>
            <a:ext cx="338280" cy="338280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FBD38615-EC36-4885-9E84-4EC5BA966EE0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1187" y="7357676"/>
            <a:ext cx="338280" cy="338280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A942DBA9-6DF0-4A3D-A007-8ABAA86587D3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3247" y="8105177"/>
            <a:ext cx="338280" cy="338280"/>
          </a:xfrm>
          <a:prstGeom prst="rect">
            <a:avLst/>
          </a:prstGeom>
        </p:spPr>
      </p:pic>
      <p:sp>
        <p:nvSpPr>
          <p:cNvPr id="42" name="Espaço Reservado para Imagem 3">
            <a:extLst>
              <a:ext uri="{FF2B5EF4-FFF2-40B4-BE49-F238E27FC236}">
                <a16:creationId xmlns:a16="http://schemas.microsoft.com/office/drawing/2014/main" id="{1FD2D0C6-2C54-4792-97F6-8F24FB32BF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8726" y="2855760"/>
            <a:ext cx="1667344" cy="1565397"/>
          </a:xfrm>
        </p:spPr>
      </p:sp>
      <p:pic>
        <p:nvPicPr>
          <p:cNvPr id="47" name="Gráfico 46">
            <a:hlinkClick r:id="rId2"/>
            <a:extLst>
              <a:ext uri="{FF2B5EF4-FFF2-40B4-BE49-F238E27FC236}">
                <a16:creationId xmlns:a16="http://schemas.microsoft.com/office/drawing/2014/main" id="{D925E138-B134-4166-AC81-AA224507E187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726" y="3103407"/>
            <a:ext cx="311322" cy="311322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4FB43E1E-A827-4601-A01A-39C507FA74E1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87" y="3859258"/>
            <a:ext cx="338280" cy="338280"/>
          </a:xfrm>
          <a:prstGeom prst="rect">
            <a:avLst/>
          </a:prstGeom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55453B6B-F222-4EEC-A20F-C01ABD02CC7D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1187" y="3103407"/>
            <a:ext cx="338280" cy="338280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13B72B3A-2839-4953-A32B-ECFAD2A6BD52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3247" y="3858838"/>
            <a:ext cx="338280" cy="338280"/>
          </a:xfrm>
          <a:prstGeom prst="rect">
            <a:avLst/>
          </a:prstGeo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EABA943-9B2C-4C4D-949B-59D2DECCE7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4655" y="734023"/>
            <a:ext cx="15210910" cy="2003625"/>
          </a:xfrm>
          <a:noFill/>
        </p:spPr>
        <p:txBody>
          <a:bodyPr wrap="square" rtlCol="0">
            <a:spAutoFit/>
          </a:bodyPr>
          <a:lstStyle>
            <a:lvl1pPr>
              <a:buNone/>
              <a:defRPr lang="pt-BR" sz="138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+mj-lt"/>
                <a:cs typeface="Poppins ExtraBold" panose="00000900000000000000" pitchFamily="2" charset="0"/>
              </a:defRPr>
            </a:lvl1pPr>
          </a:lstStyle>
          <a:p>
            <a:pPr marL="0" lvl="0" defTabSz="457200"/>
            <a:r>
              <a:rPr lang="pt-BR" dirty="0"/>
              <a:t>OBRIGADO!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4D942E5-3B88-4AAC-A617-6CEA550DA0DF}"/>
              </a:ext>
            </a:extLst>
          </p:cNvPr>
          <p:cNvSpPr/>
          <p:nvPr userDrawn="1"/>
        </p:nvSpPr>
        <p:spPr>
          <a:xfrm>
            <a:off x="0" y="2693693"/>
            <a:ext cx="1224655" cy="6412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spaço Reservado para Texto 3">
            <a:extLst>
              <a:ext uri="{FF2B5EF4-FFF2-40B4-BE49-F238E27FC236}">
                <a16:creationId xmlns:a16="http://schemas.microsoft.com/office/drawing/2014/main" id="{6FCEBB73-6CF9-43F6-B0C5-5F6EDF8FFD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26389" y="3114255"/>
            <a:ext cx="2441443" cy="319126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pPr marL="0" lvl="0" defTabSz="457200">
              <a:lnSpc>
                <a:spcPts val="2659"/>
              </a:lnSpc>
            </a:pPr>
            <a:r>
              <a:rPr lang="pt-BR" dirty="0"/>
              <a:t>/</a:t>
            </a:r>
            <a:r>
              <a:rPr lang="pt-BR" dirty="0" err="1"/>
              <a:t>username</a:t>
            </a:r>
            <a:endParaRPr lang="pt-BR" dirty="0"/>
          </a:p>
        </p:txBody>
      </p:sp>
      <p:sp>
        <p:nvSpPr>
          <p:cNvPr id="56" name="Espaço Reservado para Texto 3">
            <a:extLst>
              <a:ext uri="{FF2B5EF4-FFF2-40B4-BE49-F238E27FC236}">
                <a16:creationId xmlns:a16="http://schemas.microsoft.com/office/drawing/2014/main" id="{1DB3C00F-3EA8-451B-898C-8986B62771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26389" y="3873804"/>
            <a:ext cx="2441443" cy="319126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pPr marL="0" lvl="0" defTabSz="457200">
              <a:lnSpc>
                <a:spcPts val="2659"/>
              </a:lnSpc>
            </a:pPr>
            <a:r>
              <a:rPr lang="pt-BR" dirty="0"/>
              <a:t>/</a:t>
            </a:r>
            <a:r>
              <a:rPr lang="pt-BR" dirty="0" err="1"/>
              <a:t>username</a:t>
            </a:r>
            <a:endParaRPr lang="pt-BR" dirty="0"/>
          </a:p>
        </p:txBody>
      </p:sp>
      <p:sp>
        <p:nvSpPr>
          <p:cNvPr id="57" name="Espaço Reservado para Texto 3">
            <a:extLst>
              <a:ext uri="{FF2B5EF4-FFF2-40B4-BE49-F238E27FC236}">
                <a16:creationId xmlns:a16="http://schemas.microsoft.com/office/drawing/2014/main" id="{2B29D652-899E-4257-B1B8-EA027C6A1C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3165" y="3153417"/>
            <a:ext cx="2482142" cy="263021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r>
              <a:rPr lang="en-US" dirty="0"/>
              <a:t>seusite.com.br</a:t>
            </a:r>
          </a:p>
        </p:txBody>
      </p:sp>
      <p:sp>
        <p:nvSpPr>
          <p:cNvPr id="58" name="Espaço Reservado para Texto 3">
            <a:extLst>
              <a:ext uri="{FF2B5EF4-FFF2-40B4-BE49-F238E27FC236}">
                <a16:creationId xmlns:a16="http://schemas.microsoft.com/office/drawing/2014/main" id="{22FD7393-970A-482A-A2B7-AC7A7B264B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43165" y="3896467"/>
            <a:ext cx="2482142" cy="263021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r>
              <a:rPr lang="en-US" dirty="0" err="1"/>
              <a:t>email@dominio</a:t>
            </a:r>
            <a:endParaRPr lang="en-US" dirty="0"/>
          </a:p>
        </p:txBody>
      </p:sp>
      <p:sp>
        <p:nvSpPr>
          <p:cNvPr id="59" name="Espaço Reservado para Texto 3">
            <a:extLst>
              <a:ext uri="{FF2B5EF4-FFF2-40B4-BE49-F238E27FC236}">
                <a16:creationId xmlns:a16="http://schemas.microsoft.com/office/drawing/2014/main" id="{44C3F499-5AFC-4D86-9A94-BD65090E55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26389" y="5258626"/>
            <a:ext cx="2441443" cy="319126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pPr marL="0" lvl="0" defTabSz="457200">
              <a:lnSpc>
                <a:spcPts val="2659"/>
              </a:lnSpc>
            </a:pPr>
            <a:r>
              <a:rPr lang="pt-BR" dirty="0"/>
              <a:t>/</a:t>
            </a:r>
            <a:r>
              <a:rPr lang="pt-BR" dirty="0" err="1"/>
              <a:t>username</a:t>
            </a:r>
            <a:endParaRPr lang="pt-BR" dirty="0"/>
          </a:p>
        </p:txBody>
      </p:sp>
      <p:sp>
        <p:nvSpPr>
          <p:cNvPr id="60" name="Espaço Reservado para Texto 3">
            <a:extLst>
              <a:ext uri="{FF2B5EF4-FFF2-40B4-BE49-F238E27FC236}">
                <a16:creationId xmlns:a16="http://schemas.microsoft.com/office/drawing/2014/main" id="{1436C109-83CA-4DC9-A338-BC7CDEFDB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26389" y="6018175"/>
            <a:ext cx="2441443" cy="319126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pPr marL="0" lvl="0" defTabSz="457200">
              <a:lnSpc>
                <a:spcPts val="2659"/>
              </a:lnSpc>
            </a:pPr>
            <a:r>
              <a:rPr lang="pt-BR" dirty="0"/>
              <a:t>/</a:t>
            </a:r>
            <a:r>
              <a:rPr lang="pt-BR" dirty="0" err="1"/>
              <a:t>username</a:t>
            </a:r>
            <a:endParaRPr lang="pt-BR" dirty="0"/>
          </a:p>
        </p:txBody>
      </p:sp>
      <p:sp>
        <p:nvSpPr>
          <p:cNvPr id="61" name="Espaço Reservado para Texto 3">
            <a:extLst>
              <a:ext uri="{FF2B5EF4-FFF2-40B4-BE49-F238E27FC236}">
                <a16:creationId xmlns:a16="http://schemas.microsoft.com/office/drawing/2014/main" id="{439C914B-9846-4296-9AF4-E1CC0913C4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43165" y="5297788"/>
            <a:ext cx="2482142" cy="263021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r>
              <a:rPr lang="en-US" dirty="0"/>
              <a:t>seusite.com.br</a:t>
            </a:r>
          </a:p>
        </p:txBody>
      </p:sp>
      <p:sp>
        <p:nvSpPr>
          <p:cNvPr id="62" name="Espaço Reservado para Texto 3">
            <a:extLst>
              <a:ext uri="{FF2B5EF4-FFF2-40B4-BE49-F238E27FC236}">
                <a16:creationId xmlns:a16="http://schemas.microsoft.com/office/drawing/2014/main" id="{78156139-2D28-4FE5-B0D8-439605571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43165" y="6040838"/>
            <a:ext cx="2482142" cy="263021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r>
              <a:rPr lang="en-US" dirty="0" err="1"/>
              <a:t>email@dominio</a:t>
            </a:r>
            <a:endParaRPr lang="en-US" dirty="0"/>
          </a:p>
        </p:txBody>
      </p:sp>
      <p:sp>
        <p:nvSpPr>
          <p:cNvPr id="63" name="Espaço Reservado para Texto 3">
            <a:extLst>
              <a:ext uri="{FF2B5EF4-FFF2-40B4-BE49-F238E27FC236}">
                <a16:creationId xmlns:a16="http://schemas.microsoft.com/office/drawing/2014/main" id="{63B1B018-8DE9-49A7-AB29-2125A40855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26389" y="7364782"/>
            <a:ext cx="2441443" cy="319126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pPr marL="0" lvl="0" defTabSz="457200">
              <a:lnSpc>
                <a:spcPts val="2659"/>
              </a:lnSpc>
            </a:pPr>
            <a:r>
              <a:rPr lang="pt-BR" dirty="0"/>
              <a:t>/</a:t>
            </a:r>
            <a:r>
              <a:rPr lang="pt-BR" dirty="0" err="1"/>
              <a:t>username</a:t>
            </a:r>
            <a:endParaRPr lang="pt-BR" dirty="0"/>
          </a:p>
        </p:txBody>
      </p:sp>
      <p:sp>
        <p:nvSpPr>
          <p:cNvPr id="64" name="Espaço Reservado para Texto 3">
            <a:extLst>
              <a:ext uri="{FF2B5EF4-FFF2-40B4-BE49-F238E27FC236}">
                <a16:creationId xmlns:a16="http://schemas.microsoft.com/office/drawing/2014/main" id="{89B658B5-7E53-4F76-A013-346500AF3D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6389" y="8124331"/>
            <a:ext cx="2441443" cy="319126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pPr marL="0" lvl="0" defTabSz="457200">
              <a:lnSpc>
                <a:spcPts val="2659"/>
              </a:lnSpc>
            </a:pPr>
            <a:r>
              <a:rPr lang="pt-BR" dirty="0"/>
              <a:t>/</a:t>
            </a:r>
            <a:r>
              <a:rPr lang="pt-BR" dirty="0" err="1"/>
              <a:t>username</a:t>
            </a:r>
            <a:endParaRPr lang="pt-BR" dirty="0"/>
          </a:p>
        </p:txBody>
      </p:sp>
      <p:sp>
        <p:nvSpPr>
          <p:cNvPr id="65" name="Espaço Reservado para Texto 3">
            <a:extLst>
              <a:ext uri="{FF2B5EF4-FFF2-40B4-BE49-F238E27FC236}">
                <a16:creationId xmlns:a16="http://schemas.microsoft.com/office/drawing/2014/main" id="{2FD15E57-D4BF-46FD-8E50-2C6F548557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43165" y="7403944"/>
            <a:ext cx="2482142" cy="263021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r>
              <a:rPr lang="en-US" dirty="0"/>
              <a:t>seusite.com.br</a:t>
            </a:r>
          </a:p>
        </p:txBody>
      </p:sp>
      <p:sp>
        <p:nvSpPr>
          <p:cNvPr id="66" name="Espaço Reservado para Texto 3">
            <a:extLst>
              <a:ext uri="{FF2B5EF4-FFF2-40B4-BE49-F238E27FC236}">
                <a16:creationId xmlns:a16="http://schemas.microsoft.com/office/drawing/2014/main" id="{FC195876-783D-4F8D-8BD2-BE4FE8A2B1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43165" y="8146994"/>
            <a:ext cx="2482142" cy="263021"/>
          </a:xfrm>
        </p:spPr>
        <p:txBody>
          <a:bodyPr wrap="square" lIns="0" tIns="0" rIns="0" bIns="0" rtlCol="0" anchor="ctr">
            <a:spAutoFit/>
          </a:bodyPr>
          <a:lstStyle>
            <a:lvl1pPr>
              <a:buNone/>
              <a:defRPr lang="pt-BR" sz="1899" dirty="0">
                <a:solidFill>
                  <a:srgbClr val="1B1B1B"/>
                </a:solidFill>
                <a:latin typeface="+mn-lt"/>
                <a:cs typeface="+mn-cs"/>
              </a:defRPr>
            </a:lvl1pPr>
          </a:lstStyle>
          <a:p>
            <a:r>
              <a:rPr lang="en-US" dirty="0" err="1"/>
              <a:t>email@dominio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0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2" dur="1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1800000">
                                      <p:cBhvr>
                                        <p:cTn id="14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8" presetClass="emph" presetSubtype="0" de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-1800000">
                                      <p:cBhvr>
                                        <p:cTn id="24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1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8" presetClass="emph" presetSubtype="0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800000">
                                      <p:cBhvr>
                                        <p:cTn id="34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42" dur="1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8" presetClass="emph" presetSubtype="0" de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-1800000">
                                      <p:cBhvr>
                                        <p:cTn id="44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8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1800000">
                                      <p:cBhvr>
                                        <p:cTn id="54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2" dur="1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8" presetClass="emph" presetSubtype="0" de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-1800000">
                                      <p:cBhvr>
                                        <p:cTn id="64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mph" presetSubtype="0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72" dur="100" fill="hold"/>
                                        <p:tgtEl>
                                          <p:spTgt spid="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8" presetClass="emph" presetSubtype="0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800000">
                                      <p:cBhvr>
                                        <p:cTn id="74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mph" presetSubtype="0" de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8" presetClass="emph" presetSubtype="0" de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-1800000">
                                      <p:cBhvr>
                                        <p:cTn id="84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2" dur="10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8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1800000">
                                      <p:cBhvr>
                                        <p:cTn id="94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mph" presetSubtype="0" de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02" dur="10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8" presetClass="emph" presetSubtype="0" de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-1800000">
                                      <p:cBhvr>
                                        <p:cTn id="104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8" presetClass="emph" presetSubtype="0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800000">
                                      <p:cBhvr>
                                        <p:cTn id="114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6" presetClass="emph" presetSubtype="0" de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22" dur="10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8" presetClass="emph" presetSubtype="0" de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-1800000">
                                      <p:cBhvr>
                                        <p:cTn id="124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5663 L -2.5E-6 -2.83951E-6 " pathEditMode="relative" rAng="0" ptsTypes="AA">
                                      <p:cBhvr>
                                        <p:cTn id="1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24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842 1.23457E-7 L 3.88889E-6 1.23457E-7 " pathEditMode="relative" rAng="0" ptsTypes="AA">
                                      <p:cBhvr>
                                        <p:cTn id="1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5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842 4.69136E-6 L 3.88889E-6 4.69136E-6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0" presetClass="entr" presetSubtype="0" repeatCount="2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repeatCount="2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35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842 -1.23457E-7 L -2.63889E-6 -1.23457E-7 " pathEditMode="relative" rAng="0" ptsTypes="AA">
                                      <p:cBhvr>
                                        <p:cTn id="1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5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00842 -2.34568E-6 L -2.63889E-6 -2.34568E-6 " pathEditMode="relative" rAng="0" ptsTypes="AA">
                                      <p:cBhvr>
                                        <p:cTn id="1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842 2.46914E-6 L 3.88889E-6 2.46914E-6 " pathEditMode="relative" rAng="0" ptsTypes="AA">
                                      <p:cBhvr>
                                        <p:cTn id="1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35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842 -2.96296E-6 L 3.88889E-6 -2.96296E-6 " pathEditMode="relative" rAng="0" ptsTypes="AA">
                                      <p:cBhvr>
                                        <p:cTn id="1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5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842 2.22222E-6 L -2.63889E-6 2.22222E-6 " pathEditMode="relative" rAng="0" ptsTypes="AA">
                                      <p:cBhvr>
                                        <p:cTn id="17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35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00842 1.11022E-16 L -2.63889E-6 1.11022E-16 " pathEditMode="relative" rAng="0" ptsTypes="AA">
                                      <p:cBhvr>
                                        <p:cTn id="1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842 2.83951E-6 L 3.88889E-6 2.83951E-6 " pathEditMode="relative" rAng="0" ptsTypes="AA">
                                      <p:cBhvr>
                                        <p:cTn id="1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5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842 3.08642E-6 L 3.88889E-6 3.08642E-6 " pathEditMode="relative" rAng="0" ptsTypes="AA">
                                      <p:cBhvr>
                                        <p:cTn id="1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5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842 2.22222E-6 L -2.63889E-6 2.22222E-6 " pathEditMode="relative" rAng="0" ptsTypes="AA">
                                      <p:cBhvr>
                                        <p:cTn id="1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35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00842 1.11022E-16 L -2.63889E-6 1.11022E-16 " pathEditMode="relative" rAng="0" ptsTypes="AA">
                                      <p:cBhvr>
                                        <p:cTn id="20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2.5E-6 -0.05663 L -2.5E-6 -2.83951E-6 " pathEditMode="relative" rAng="0" ptsTypes="AA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2824"/>
                    </p:animMotion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-0.00842 1.23457E-7 L 3.88889E-6 1.23457E-7 " pathEditMode="relative" rAng="0" ptsTypes="AA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1000"/>
                  </p:stCondLst>
                  <p:childTnLst>
                    <p:animMotion origin="layout" path="M -0.00842 4.69136E-6 L 3.88889E-6 4.69136E-6 " pathEditMode="relative" rAng="0" ptsTypes="AA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0842 -1.23457E-7 L -2.63889E-6 -1.23457E-7 " pathEditMode="relative" rAng="0" ptsTypes="AA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1300"/>
                  </p:stCondLst>
                  <p:childTnLst>
                    <p:animMotion origin="layout" path="M -0.00842 -2.34568E-6 L -2.63889E-6 -2.34568E-6 " pathEditMode="relative" rAng="0" ptsTypes="AA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-0.00842 2.46914E-6 L 3.88889E-6 2.46914E-6 " pathEditMode="relative" rAng="0" ptsTypes="AA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1000"/>
                  </p:stCondLst>
                  <p:childTnLst>
                    <p:animMotion origin="layout" path="M -0.00842 -2.96296E-6 L 3.88889E-6 -2.96296E-6 " pathEditMode="relative" rAng="0" ptsTypes="AA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61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0842 2.22222E-6 L -2.63889E-6 2.22222E-6 " pathEditMode="relative" rAng="0" ptsTypes="AA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1300"/>
                  </p:stCondLst>
                  <p:childTnLst>
                    <p:animMotion origin="layout" path="M -0.00842 1.11022E-16 L -2.63889E-6 1.11022E-16 " pathEditMode="relative" rAng="0" ptsTypes="AA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-0.00842 2.83951E-6 L 3.88889E-6 2.83951E-6 " pathEditMode="relative" rAng="0" ptsTypes="AA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64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1000"/>
                  </p:stCondLst>
                  <p:childTnLst>
                    <p:animMotion origin="layout" path="M -0.00842 3.08642E-6 L 3.88889E-6 3.08642E-6 " pathEditMode="relative" rAng="0" ptsTypes="AA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6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0842 2.22222E-6 L -2.63889E-6 2.22222E-6 " pathEditMode="relative" rAng="0" ptsTypes="AA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  <p:bldP spid="66" grpId="0">
        <p:tmplLst>
          <p:tmpl>
            <p:tnLst>
              <p:par>
                <p:cTn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1">
        <p:tmplLst>
          <p:tmpl>
            <p:tnLst>
              <p:par>
                <p:cTn presetID="35" presetClass="path" presetSubtype="0" decel="100000" fill="hold" nodeType="withEffect">
                  <p:stCondLst>
                    <p:cond delay="1300"/>
                  </p:stCondLst>
                  <p:childTnLst>
                    <p:animMotion origin="layout" path="M -0.00842 1.11022E-16 L -2.63889E-6 1.11022E-16 " pathEditMode="relative" rAng="0" ptsTypes="AA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17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F2FB-74F0-485D-A33E-1C81DF3A5713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0CBD-2EC7-4A64-9A2D-35B2A56962E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70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óp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6BCD0BA1-6047-4494-993D-0352E0D3EAF3}"/>
              </a:ext>
            </a:extLst>
          </p:cNvPr>
          <p:cNvSpPr/>
          <p:nvPr userDrawn="1"/>
        </p:nvSpPr>
        <p:spPr>
          <a:xfrm>
            <a:off x="1228725" y="584523"/>
            <a:ext cx="561975" cy="2619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9AE835-ED6B-415C-A0E8-1116DE986C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46288" y="498797"/>
            <a:ext cx="3956306" cy="433388"/>
          </a:xfrm>
        </p:spPr>
        <p:txBody>
          <a:bodyPr anchor="ctr">
            <a:noAutofit/>
          </a:bodyPr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pt-BR" dirty="0"/>
              <a:t>NOVO TÓPICO</a:t>
            </a:r>
          </a:p>
        </p:txBody>
      </p:sp>
    </p:spTree>
    <p:extLst>
      <p:ext uri="{BB962C8B-B14F-4D97-AF65-F5344CB8AC3E}">
        <p14:creationId xmlns:p14="http://schemas.microsoft.com/office/powerpoint/2010/main" val="1706174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926041-3782-46A7-9591-6197C6C49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FA9FE7-B0C0-466A-94F3-E498AF196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946CEA-E900-4855-8BB1-DA97B69D1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99D71-1856-466C-80DA-A8FF7D6A6D00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5A775F-38E9-4DF8-9AAD-4D0E5855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034E0B-5CC7-44EB-9F21-748E42C9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D709-D670-4784-999E-D3890A30A4B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53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alest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D4D6F9-5056-4F07-8B76-5FF04C600E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47019" y="1204948"/>
            <a:ext cx="7273925" cy="820738"/>
          </a:xfrm>
        </p:spPr>
        <p:txBody>
          <a:bodyPr>
            <a:noAutofit/>
          </a:bodyPr>
          <a:lstStyle>
            <a:lvl1pPr>
              <a:buNone/>
              <a:defRPr sz="8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SEU NOME</a:t>
            </a:r>
          </a:p>
        </p:txBody>
      </p:sp>
      <p:sp>
        <p:nvSpPr>
          <p:cNvPr id="37" name="Espaço Reservado para Texto 8">
            <a:extLst>
              <a:ext uri="{FF2B5EF4-FFF2-40B4-BE49-F238E27FC236}">
                <a16:creationId xmlns:a16="http://schemas.microsoft.com/office/drawing/2014/main" id="{5B23353D-5FCD-4539-87FE-CE507139B51C}"/>
              </a:ext>
            </a:extLst>
          </p:cNvPr>
          <p:cNvSpPr txBox="1">
            <a:spLocks/>
          </p:cNvSpPr>
          <p:nvPr userDrawn="1"/>
        </p:nvSpPr>
        <p:spPr>
          <a:xfrm>
            <a:off x="9157855" y="2750465"/>
            <a:ext cx="1250663" cy="369332"/>
          </a:xfrm>
          <a:prstGeom prst="rect">
            <a:avLst/>
          </a:prstGeom>
          <a:solidFill>
            <a:srgbClr val="16244D"/>
          </a:solidFill>
        </p:spPr>
        <p:txBody>
          <a:bodyPr wrap="none">
            <a:sp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Clear Sans Thin" panose="020B0203030202020304" pitchFamily="34" charset="0"/>
                <a:ea typeface="+mn-ea"/>
                <a:cs typeface="Clear Sans Thin" panose="020B02030302020203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lear Sans Thin" panose="020B0203030202020304" pitchFamily="34" charset="0"/>
                <a:ea typeface="+mn-ea"/>
                <a:cs typeface="Clear Sans Thin" panose="020B02030302020203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Clear Sans Thin" panose="020B0203030202020304" pitchFamily="34" charset="0"/>
                <a:ea typeface="+mn-ea"/>
                <a:cs typeface="Clear Sans Thin" panose="020B02030302020203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Clear Sans Thin" panose="020B0203030202020304" pitchFamily="34" charset="0"/>
                <a:ea typeface="+mn-ea"/>
                <a:cs typeface="Clear Sans Thin" panose="020B02030302020203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Clear Sans Thin" panose="020B0203030202020304" pitchFamily="34" charset="0"/>
                <a:ea typeface="+mn-ea"/>
                <a:cs typeface="Clear Sans Thin" panose="020B02030302020203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MINI-BIO</a:t>
            </a:r>
          </a:p>
        </p:txBody>
      </p:sp>
      <p:sp>
        <p:nvSpPr>
          <p:cNvPr id="51" name="Espaço Reservado para Imagem 94">
            <a:extLst>
              <a:ext uri="{FF2B5EF4-FFF2-40B4-BE49-F238E27FC236}">
                <a16:creationId xmlns:a16="http://schemas.microsoft.com/office/drawing/2014/main" id="{5E3061E8-2432-4B72-BEB4-9774740426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184" y="1"/>
            <a:ext cx="7777282" cy="10286999"/>
          </a:xfrm>
          <a:custGeom>
            <a:avLst/>
            <a:gdLst>
              <a:gd name="connsiteX0" fmla="*/ 0 w 7777282"/>
              <a:gd name="connsiteY0" fmla="*/ 0 h 10286999"/>
              <a:gd name="connsiteX1" fmla="*/ 7777282 w 7777282"/>
              <a:gd name="connsiteY1" fmla="*/ 0 h 10286999"/>
              <a:gd name="connsiteX2" fmla="*/ 7777282 w 7777282"/>
              <a:gd name="connsiteY2" fmla="*/ 10286999 h 10286999"/>
              <a:gd name="connsiteX3" fmla="*/ 0 w 7777282"/>
              <a:gd name="connsiteY3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282" h="10286999">
                <a:moveTo>
                  <a:pt x="0" y="0"/>
                </a:moveTo>
                <a:lnTo>
                  <a:pt x="7777282" y="0"/>
                </a:lnTo>
                <a:lnTo>
                  <a:pt x="7777282" y="10286999"/>
                </a:lnTo>
                <a:lnTo>
                  <a:pt x="0" y="10286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368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Espaço Reservado para Imagem 94">
            <a:extLst>
              <a:ext uri="{FF2B5EF4-FFF2-40B4-BE49-F238E27FC236}">
                <a16:creationId xmlns:a16="http://schemas.microsoft.com/office/drawing/2014/main" id="{5E3061E8-2432-4B72-BEB4-9774740426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10718" y="1"/>
            <a:ext cx="7777282" cy="10286999"/>
          </a:xfrm>
          <a:custGeom>
            <a:avLst/>
            <a:gdLst>
              <a:gd name="connsiteX0" fmla="*/ 0 w 7777282"/>
              <a:gd name="connsiteY0" fmla="*/ 0 h 10286999"/>
              <a:gd name="connsiteX1" fmla="*/ 7777282 w 7777282"/>
              <a:gd name="connsiteY1" fmla="*/ 0 h 10286999"/>
              <a:gd name="connsiteX2" fmla="*/ 7777282 w 7777282"/>
              <a:gd name="connsiteY2" fmla="*/ 10286999 h 10286999"/>
              <a:gd name="connsiteX3" fmla="*/ 0 w 7777282"/>
              <a:gd name="connsiteY3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282" h="10286999">
                <a:moveTo>
                  <a:pt x="0" y="0"/>
                </a:moveTo>
                <a:lnTo>
                  <a:pt x="7777282" y="0"/>
                </a:lnTo>
                <a:lnTo>
                  <a:pt x="7777282" y="10286999"/>
                </a:lnTo>
                <a:lnTo>
                  <a:pt x="0" y="10286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64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Espaço Reservado para Imagem 94">
            <a:extLst>
              <a:ext uri="{FF2B5EF4-FFF2-40B4-BE49-F238E27FC236}">
                <a16:creationId xmlns:a16="http://schemas.microsoft.com/office/drawing/2014/main" id="{5E3061E8-2432-4B72-BEB4-9774740426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1067" y="6141720"/>
            <a:ext cx="9906202" cy="4145280"/>
          </a:xfrm>
          <a:custGeom>
            <a:avLst/>
            <a:gdLst>
              <a:gd name="connsiteX0" fmla="*/ 0 w 7777282"/>
              <a:gd name="connsiteY0" fmla="*/ 0 h 10286999"/>
              <a:gd name="connsiteX1" fmla="*/ 7777282 w 7777282"/>
              <a:gd name="connsiteY1" fmla="*/ 0 h 10286999"/>
              <a:gd name="connsiteX2" fmla="*/ 7777282 w 7777282"/>
              <a:gd name="connsiteY2" fmla="*/ 10286999 h 10286999"/>
              <a:gd name="connsiteX3" fmla="*/ 0 w 7777282"/>
              <a:gd name="connsiteY3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282" h="10286999">
                <a:moveTo>
                  <a:pt x="0" y="0"/>
                </a:moveTo>
                <a:lnTo>
                  <a:pt x="7777282" y="0"/>
                </a:lnTo>
                <a:lnTo>
                  <a:pt x="7777282" y="10286999"/>
                </a:lnTo>
                <a:lnTo>
                  <a:pt x="0" y="10286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29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31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atrocin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ângulo 33">
            <a:extLst>
              <a:ext uri="{FF2B5EF4-FFF2-40B4-BE49-F238E27FC236}">
                <a16:creationId xmlns:a16="http://schemas.microsoft.com/office/drawing/2014/main" id="{A2980316-919B-4750-873C-D167E043B071}"/>
              </a:ext>
            </a:extLst>
          </p:cNvPr>
          <p:cNvSpPr/>
          <p:nvPr userDrawn="1"/>
        </p:nvSpPr>
        <p:spPr>
          <a:xfrm>
            <a:off x="0" y="1082040"/>
            <a:ext cx="13246894" cy="783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D245698-5EC7-4754-ADFF-9C31420AFAB6}"/>
              </a:ext>
            </a:extLst>
          </p:cNvPr>
          <p:cNvSpPr/>
          <p:nvPr userDrawn="1"/>
        </p:nvSpPr>
        <p:spPr>
          <a:xfrm>
            <a:off x="1" y="1082040"/>
            <a:ext cx="10567987" cy="783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BAEAFA2-BA77-4524-93C5-0AC972080009}"/>
              </a:ext>
            </a:extLst>
          </p:cNvPr>
          <p:cNvSpPr/>
          <p:nvPr userDrawn="1"/>
        </p:nvSpPr>
        <p:spPr>
          <a:xfrm>
            <a:off x="0" y="5786441"/>
            <a:ext cx="11928745" cy="118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041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ntida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ângulo 33">
            <a:extLst>
              <a:ext uri="{FF2B5EF4-FFF2-40B4-BE49-F238E27FC236}">
                <a16:creationId xmlns:a16="http://schemas.microsoft.com/office/drawing/2014/main" id="{A2980316-919B-4750-873C-D167E043B071}"/>
              </a:ext>
            </a:extLst>
          </p:cNvPr>
          <p:cNvSpPr/>
          <p:nvPr userDrawn="1"/>
        </p:nvSpPr>
        <p:spPr>
          <a:xfrm>
            <a:off x="0" y="1163429"/>
            <a:ext cx="9559038" cy="7751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D245698-5EC7-4754-ADFF-9C31420AFAB6}"/>
              </a:ext>
            </a:extLst>
          </p:cNvPr>
          <p:cNvSpPr/>
          <p:nvPr userDrawn="1"/>
        </p:nvSpPr>
        <p:spPr>
          <a:xfrm>
            <a:off x="1" y="1082040"/>
            <a:ext cx="10567987" cy="783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BAEAFA2-BA77-4524-93C5-0AC972080009}"/>
              </a:ext>
            </a:extLst>
          </p:cNvPr>
          <p:cNvSpPr/>
          <p:nvPr userDrawn="1"/>
        </p:nvSpPr>
        <p:spPr>
          <a:xfrm>
            <a:off x="0" y="1544017"/>
            <a:ext cx="11928745" cy="5428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6179D72-B925-4E12-86C1-56B9C4237FEF}"/>
              </a:ext>
            </a:extLst>
          </p:cNvPr>
          <p:cNvSpPr txBox="1"/>
          <p:nvPr userDrawn="1"/>
        </p:nvSpPr>
        <p:spPr>
          <a:xfrm>
            <a:off x="13241426" y="1544017"/>
            <a:ext cx="2520000" cy="150626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pt-BR" b="1" dirty="0">
                <a:solidFill>
                  <a:srgbClr val="1A1A1A"/>
                </a:solidFill>
              </a:rPr>
              <a:t>Lar de Idosos Nossa Senhora da Conceição</a:t>
            </a:r>
          </a:p>
          <a:p>
            <a:pPr algn="ctr"/>
            <a:endParaRPr lang="pt-BR" dirty="0">
              <a:solidFill>
                <a:srgbClr val="1A1A1A"/>
              </a:solidFill>
            </a:endParaRPr>
          </a:p>
          <a:p>
            <a:pPr algn="ctr"/>
            <a:endParaRPr lang="pt-BR" dirty="0">
              <a:solidFill>
                <a:srgbClr val="1A1A1A"/>
              </a:solidFill>
            </a:endParaRPr>
          </a:p>
          <a:p>
            <a:pPr algn="ctr"/>
            <a:r>
              <a:rPr lang="pt-BR" dirty="0">
                <a:solidFill>
                  <a:srgbClr val="FF0000"/>
                </a:solidFill>
              </a:rPr>
              <a:t>Aracaju - SE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56932E5-8ECD-41BD-BC86-D049F90D1227}"/>
              </a:ext>
            </a:extLst>
          </p:cNvPr>
          <p:cNvSpPr txBox="1"/>
          <p:nvPr userDrawn="1"/>
        </p:nvSpPr>
        <p:spPr>
          <a:xfrm>
            <a:off x="10567988" y="1551945"/>
            <a:ext cx="2520000" cy="149833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pt-BR" b="1" dirty="0">
                <a:solidFill>
                  <a:srgbClr val="1A1A1A"/>
                </a:solidFill>
              </a:rPr>
              <a:t>Retiro dos Idosos </a:t>
            </a:r>
            <a:r>
              <a:rPr lang="pt-BR" b="1" dirty="0" err="1">
                <a:solidFill>
                  <a:srgbClr val="1A1A1A"/>
                </a:solidFill>
              </a:rPr>
              <a:t>Universina</a:t>
            </a:r>
            <a:r>
              <a:rPr lang="pt-BR" b="1" dirty="0">
                <a:solidFill>
                  <a:srgbClr val="1A1A1A"/>
                </a:solidFill>
              </a:rPr>
              <a:t> Carrera Machado</a:t>
            </a:r>
          </a:p>
          <a:p>
            <a:pPr algn="ctr"/>
            <a:endParaRPr lang="pt-BR" dirty="0">
              <a:solidFill>
                <a:srgbClr val="1A1A1A"/>
              </a:solidFill>
            </a:endParaRPr>
          </a:p>
          <a:p>
            <a:pPr algn="ctr"/>
            <a:r>
              <a:rPr lang="pt-BR" dirty="0">
                <a:solidFill>
                  <a:srgbClr val="FF0000"/>
                </a:solidFill>
              </a:rPr>
              <a:t>Santo Ângelo - RS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C555A3A-4B40-4457-8A04-9D0B755B8C35}"/>
              </a:ext>
            </a:extLst>
          </p:cNvPr>
          <p:cNvSpPr txBox="1"/>
          <p:nvPr userDrawn="1"/>
        </p:nvSpPr>
        <p:spPr>
          <a:xfrm>
            <a:off x="13253326" y="3262509"/>
            <a:ext cx="2520000" cy="150626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pt-BR" b="1" dirty="0">
                <a:solidFill>
                  <a:srgbClr val="1A1A1A"/>
                </a:solidFill>
              </a:rPr>
              <a:t>Associação Comunitária Fênix</a:t>
            </a:r>
          </a:p>
          <a:p>
            <a:pPr algn="ctr"/>
            <a:endParaRPr lang="pt-BR" b="1" dirty="0">
              <a:solidFill>
                <a:srgbClr val="1A1A1A"/>
              </a:solidFill>
            </a:endParaRPr>
          </a:p>
          <a:p>
            <a:pPr algn="ctr"/>
            <a:endParaRPr lang="pt-BR" b="1" dirty="0">
              <a:solidFill>
                <a:srgbClr val="1A1A1A"/>
              </a:solidFill>
            </a:endParaRPr>
          </a:p>
          <a:p>
            <a:pPr algn="ctr"/>
            <a:r>
              <a:rPr lang="pt-BR" b="0" dirty="0">
                <a:solidFill>
                  <a:srgbClr val="FF0000"/>
                </a:solidFill>
              </a:rPr>
              <a:t>Jacareí - SP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A4A0753-B78F-476F-ACD9-D30052EB644E}"/>
              </a:ext>
            </a:extLst>
          </p:cNvPr>
          <p:cNvSpPr txBox="1"/>
          <p:nvPr userDrawn="1"/>
        </p:nvSpPr>
        <p:spPr>
          <a:xfrm>
            <a:off x="10567988" y="3262509"/>
            <a:ext cx="2520000" cy="149833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pt-BR" b="1" i="0" dirty="0">
                <a:solidFill>
                  <a:srgbClr val="212121"/>
                </a:solidFill>
                <a:effectLst/>
                <a:latin typeface="Rubik"/>
              </a:rPr>
              <a:t>Rede Feminina de Combate ao Câncer</a:t>
            </a:r>
          </a:p>
          <a:p>
            <a:pPr algn="ctr"/>
            <a:endParaRPr lang="pt-BR" b="0" i="0" dirty="0">
              <a:solidFill>
                <a:srgbClr val="212121"/>
              </a:solidFill>
              <a:effectLst/>
              <a:latin typeface="Rubik"/>
            </a:endParaRPr>
          </a:p>
          <a:p>
            <a:pPr algn="ctr"/>
            <a:endParaRPr lang="pt-BR" b="0" i="0" dirty="0">
              <a:solidFill>
                <a:srgbClr val="212121"/>
              </a:solidFill>
              <a:effectLst/>
              <a:latin typeface="Rubik"/>
            </a:endParaRPr>
          </a:p>
          <a:p>
            <a:pPr algn="ctr"/>
            <a:r>
              <a:rPr lang="pt-BR" b="0" i="0" dirty="0">
                <a:solidFill>
                  <a:srgbClr val="FF0000"/>
                </a:solidFill>
                <a:effectLst/>
                <a:latin typeface="Rubik"/>
              </a:rPr>
              <a:t>Três Lagoas - MS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A49B8200-B216-4712-93B1-133AC1B14888}"/>
              </a:ext>
            </a:extLst>
          </p:cNvPr>
          <p:cNvSpPr txBox="1"/>
          <p:nvPr userDrawn="1"/>
        </p:nvSpPr>
        <p:spPr>
          <a:xfrm>
            <a:off x="13271414" y="4995418"/>
            <a:ext cx="2520000" cy="150626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pt-BR" b="1" dirty="0">
                <a:solidFill>
                  <a:srgbClr val="1A1A1A"/>
                </a:solidFill>
              </a:rPr>
              <a:t>Associação de Pais e Amigos dos Excepcionais – APAE de Farroupilha</a:t>
            </a:r>
          </a:p>
          <a:p>
            <a:pPr algn="ctr"/>
            <a:endParaRPr lang="pt-BR" b="1" dirty="0">
              <a:solidFill>
                <a:srgbClr val="1A1A1A"/>
              </a:solidFill>
            </a:endParaRPr>
          </a:p>
          <a:p>
            <a:pPr algn="ctr"/>
            <a:r>
              <a:rPr lang="pt-BR" b="0" dirty="0">
                <a:solidFill>
                  <a:srgbClr val="FF0000"/>
                </a:solidFill>
              </a:rPr>
              <a:t>Farroupilha - RS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C8CE85F6-B1A8-4D6B-9E4F-617660A5D608}"/>
              </a:ext>
            </a:extLst>
          </p:cNvPr>
          <p:cNvSpPr txBox="1"/>
          <p:nvPr userDrawn="1"/>
        </p:nvSpPr>
        <p:spPr>
          <a:xfrm>
            <a:off x="10586076" y="4985263"/>
            <a:ext cx="2520000" cy="149833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pt-BR" b="1" i="0" dirty="0">
                <a:solidFill>
                  <a:srgbClr val="212121"/>
                </a:solidFill>
                <a:effectLst/>
                <a:latin typeface="Rubik"/>
              </a:rPr>
              <a:t>Lar da Criança Ninho de Paz</a:t>
            </a:r>
          </a:p>
          <a:p>
            <a:pPr algn="ctr"/>
            <a:endParaRPr lang="pt-BR" b="0" i="0" dirty="0">
              <a:solidFill>
                <a:srgbClr val="212121"/>
              </a:solidFill>
              <a:effectLst/>
              <a:latin typeface="Rubik"/>
            </a:endParaRPr>
          </a:p>
          <a:p>
            <a:pPr algn="ctr"/>
            <a:endParaRPr lang="pt-BR" b="0" i="0" dirty="0">
              <a:solidFill>
                <a:srgbClr val="212121"/>
              </a:solidFill>
              <a:effectLst/>
              <a:latin typeface="Rubik"/>
            </a:endParaRPr>
          </a:p>
          <a:p>
            <a:pPr algn="ctr"/>
            <a:r>
              <a:rPr lang="pt-BR" b="0" i="0" dirty="0">
                <a:solidFill>
                  <a:srgbClr val="FF0000"/>
                </a:solidFill>
                <a:effectLst/>
                <a:latin typeface="Rubik"/>
              </a:rPr>
              <a:t>São Paulo - SP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E370ED4-9CBA-4EA5-BF6F-6658E2E0C57E}"/>
              </a:ext>
            </a:extLst>
          </p:cNvPr>
          <p:cNvSpPr txBox="1"/>
          <p:nvPr userDrawn="1"/>
        </p:nvSpPr>
        <p:spPr>
          <a:xfrm>
            <a:off x="11928745" y="6717529"/>
            <a:ext cx="2520000" cy="150626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ctr"/>
            <a:r>
              <a:rPr lang="pt-BR" b="1" i="0" dirty="0">
                <a:solidFill>
                  <a:srgbClr val="212121"/>
                </a:solidFill>
                <a:effectLst/>
                <a:latin typeface="Rubik"/>
              </a:rPr>
              <a:t>Abrigo Bom Pastor</a:t>
            </a:r>
          </a:p>
          <a:p>
            <a:pPr algn="ctr"/>
            <a:endParaRPr lang="pt-BR" b="1" i="0" dirty="0">
              <a:solidFill>
                <a:srgbClr val="212121"/>
              </a:solidFill>
              <a:effectLst/>
              <a:latin typeface="Rubik"/>
            </a:endParaRPr>
          </a:p>
          <a:p>
            <a:pPr algn="ctr"/>
            <a:endParaRPr lang="pt-BR" b="1" i="0" dirty="0">
              <a:solidFill>
                <a:srgbClr val="212121"/>
              </a:solidFill>
              <a:effectLst/>
              <a:latin typeface="Rubik"/>
            </a:endParaRPr>
          </a:p>
          <a:p>
            <a:pPr algn="ctr"/>
            <a:endParaRPr lang="pt-BR" b="1" i="0" dirty="0">
              <a:solidFill>
                <a:srgbClr val="212121"/>
              </a:solidFill>
              <a:effectLst/>
              <a:latin typeface="Rubik"/>
            </a:endParaRPr>
          </a:p>
          <a:p>
            <a:pPr algn="ctr"/>
            <a:r>
              <a:rPr lang="pt-BR" b="0" i="0" dirty="0">
                <a:solidFill>
                  <a:srgbClr val="FF0000"/>
                </a:solidFill>
                <a:effectLst/>
                <a:latin typeface="Rubik"/>
              </a:rPr>
              <a:t>Cornélio Procópio - PR</a:t>
            </a:r>
            <a:endParaRPr lang="pt-BR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557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79A2586A-EFEE-4D78-819D-3F9552649D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5300" y="5143500"/>
            <a:ext cx="3248025" cy="5143500"/>
          </a:xfrm>
        </p:spPr>
        <p:txBody>
          <a:bodyPr/>
          <a:lstStyle/>
          <a:p>
            <a:endParaRPr lang="pt-BR"/>
          </a:p>
        </p:txBody>
      </p:sp>
      <p:sp>
        <p:nvSpPr>
          <p:cNvPr id="24" name="Espaço Reservado para Imagem 4">
            <a:extLst>
              <a:ext uri="{FF2B5EF4-FFF2-40B4-BE49-F238E27FC236}">
                <a16:creationId xmlns:a16="http://schemas.microsoft.com/office/drawing/2014/main" id="{4D648958-3DD0-4613-9B6A-25730AD6D0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53325" y="6267450"/>
            <a:ext cx="3248025" cy="4019550"/>
          </a:xfrm>
        </p:spPr>
        <p:txBody>
          <a:bodyPr/>
          <a:lstStyle/>
          <a:p>
            <a:endParaRPr lang="pt-BR"/>
          </a:p>
        </p:txBody>
      </p:sp>
      <p:sp>
        <p:nvSpPr>
          <p:cNvPr id="25" name="Espaço Reservado para Imagem 4">
            <a:extLst>
              <a:ext uri="{FF2B5EF4-FFF2-40B4-BE49-F238E27FC236}">
                <a16:creationId xmlns:a16="http://schemas.microsoft.com/office/drawing/2014/main" id="{478E5282-4504-450F-B5F4-4B5AF828E1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801350" y="4310743"/>
            <a:ext cx="3248025" cy="5976257"/>
          </a:xfrm>
        </p:spPr>
        <p:txBody>
          <a:bodyPr/>
          <a:lstStyle/>
          <a:p>
            <a:endParaRPr lang="pt-BR"/>
          </a:p>
        </p:txBody>
      </p:sp>
      <p:sp>
        <p:nvSpPr>
          <p:cNvPr id="26" name="Espaço Reservado para Imagem 4">
            <a:extLst>
              <a:ext uri="{FF2B5EF4-FFF2-40B4-BE49-F238E27FC236}">
                <a16:creationId xmlns:a16="http://schemas.microsoft.com/office/drawing/2014/main" id="{A8A8A24E-A9BE-4588-BF7D-2D975D9EEA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49375" y="5013960"/>
            <a:ext cx="3248025" cy="5273040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71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1F2FB-74F0-485D-A33E-1C81DF3A5713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00CBD-2EC7-4A64-9A2D-35B2A56962E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097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2" r:id="rId2"/>
    <p:sldLayoutId id="2147483683" r:id="rId3"/>
    <p:sldLayoutId id="2147483661" r:id="rId4"/>
    <p:sldLayoutId id="2147483674" r:id="rId5"/>
    <p:sldLayoutId id="2147483675" r:id="rId6"/>
    <p:sldLayoutId id="2147483688" r:id="rId7"/>
    <p:sldLayoutId id="2147483689" r:id="rId8"/>
    <p:sldLayoutId id="2147483680" r:id="rId9"/>
    <p:sldLayoutId id="2147483676" r:id="rId10"/>
    <p:sldLayoutId id="2147483681" r:id="rId11"/>
    <p:sldLayoutId id="2147483682" r:id="rId12"/>
    <p:sldLayoutId id="2147483677" r:id="rId13"/>
    <p:sldLayoutId id="2147483678" r:id="rId14"/>
    <p:sldLayoutId id="2147483679" r:id="rId15"/>
    <p:sldLayoutId id="2147483687" r:id="rId16"/>
    <p:sldLayoutId id="2147483684" r:id="rId17"/>
    <p:sldLayoutId id="2147483686" r:id="rId18"/>
    <p:sldLayoutId id="2147483662" r:id="rId19"/>
    <p:sldLayoutId id="2147483690" r:id="rId20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 spc="300">
          <a:solidFill>
            <a:schemeClr val="tx1"/>
          </a:solidFill>
          <a:latin typeface="Tw Cen MT" panose="020B0602020104020603" pitchFamily="34" charset="0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Clear Sans Thin" panose="020B0203030202020304" pitchFamily="34" charset="0"/>
          <a:ea typeface="+mn-ea"/>
          <a:cs typeface="Clear Sans Thin" panose="020B02030302020203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lear Sans Thin" panose="020B0203030202020304" pitchFamily="34" charset="0"/>
          <a:ea typeface="+mn-ea"/>
          <a:cs typeface="Clear Sans Thin" panose="020B02030302020203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Clear Sans Thin" panose="020B0203030202020304" pitchFamily="34" charset="0"/>
          <a:ea typeface="+mn-ea"/>
          <a:cs typeface="Clear Sans Thin" panose="020B02030302020203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Clear Sans Thin" panose="020B0203030202020304" pitchFamily="34" charset="0"/>
          <a:ea typeface="+mn-ea"/>
          <a:cs typeface="Clear Sans Thin" panose="020B02030302020203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Clear Sans Thin" panose="020B0203030202020304" pitchFamily="34" charset="0"/>
          <a:ea typeface="+mn-ea"/>
          <a:cs typeface="Clear Sans Thin" panose="020B02030302020203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nge_data_captur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vent-driven_architectur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emf"/><Relationship Id="rId11" Type="http://schemas.openxmlformats.org/officeDocument/2006/relationships/image" Target="../media/image24.png"/><Relationship Id="rId5" Type="http://schemas.openxmlformats.org/officeDocument/2006/relationships/image" Target="../media/image18.emf"/><Relationship Id="rId10" Type="http://schemas.openxmlformats.org/officeDocument/2006/relationships/image" Target="../media/image23.png"/><Relationship Id="rId4" Type="http://schemas.openxmlformats.org/officeDocument/2006/relationships/image" Target="../media/image17.emf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nge_data_captur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nge_data_captur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06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ítulo 2">
            <a:extLst>
              <a:ext uri="{FF2B5EF4-FFF2-40B4-BE49-F238E27FC236}">
                <a16:creationId xmlns:a16="http://schemas.microsoft.com/office/drawing/2014/main" id="{34CF0B26-2726-4F9A-91C5-F98557A1D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0190" y="5143499"/>
            <a:ext cx="5907506" cy="2483643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INSIRA A TECNOLOGIA MICROSOFT AQUI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3EB4D49-1390-4F25-BD68-77D132151550}"/>
              </a:ext>
            </a:extLst>
          </p:cNvPr>
          <p:cNvSpPr txBox="1">
            <a:spLocks/>
          </p:cNvSpPr>
          <p:nvPr/>
        </p:nvSpPr>
        <p:spPr>
          <a:xfrm>
            <a:off x="1780673" y="1421358"/>
            <a:ext cx="13716000" cy="1064793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pt-BR" sz="72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a typeface="+mn-ea"/>
                <a:cs typeface="Poppins ExtraBold" panose="00000900000000000000" pitchFamily="2" charset="0"/>
              </a:rPr>
              <a:t>Desafios com CDC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A1B8DCFB-D6D5-4A0D-AB58-5EB18E0227FE}"/>
              </a:ext>
            </a:extLst>
          </p:cNvPr>
          <p:cNvSpPr txBox="1">
            <a:spLocks/>
          </p:cNvSpPr>
          <p:nvPr/>
        </p:nvSpPr>
        <p:spPr>
          <a:xfrm>
            <a:off x="1780673" y="2518247"/>
            <a:ext cx="15410047" cy="62037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rgbClr val="201030"/>
                </a:solidFill>
                <a:latin typeface="+mj-lt"/>
              </a:rPr>
              <a:t>Existem vários desafios ao usar CDC: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201030"/>
                </a:solidFill>
                <a:latin typeface="+mj-lt"/>
              </a:rPr>
              <a:t>Múltiplas Atualizações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201030"/>
                </a:solidFill>
                <a:latin typeface="+mj-lt"/>
              </a:rPr>
              <a:t>Há um desafio quando múltiplas atualizações de uma tabela ocorrem na mesma transação. Dependendo da técnica/ferramenta de CDC você pode ter que criar uma estratégia para tratar essas alterações de forma separada ou agregada.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201030"/>
                </a:solidFill>
                <a:latin typeface="+mj-lt"/>
              </a:rPr>
              <a:t>Múltiplas Fontes de Atualização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201030"/>
                </a:solidFill>
                <a:latin typeface="+mj-lt"/>
              </a:rPr>
              <a:t>Outro desafio importante é quando as alterações de dados podem ocorrer oriundas de várias fontes, incluindo dos próprios consumidores dos eventos do CDC, podendo levar a um loop infinito. Pode ser necessário criar um mecanismo de identificação da origem da atualização e uso de Ids de correlação para evitar esse efeito cíclico.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dirty="0" err="1">
                <a:solidFill>
                  <a:srgbClr val="201030"/>
                </a:solidFill>
                <a:latin typeface="+mj-lt"/>
              </a:rPr>
              <a:t>Transaction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 Log </a:t>
            </a:r>
            <a:r>
              <a:rPr lang="pt-BR" dirty="0" err="1">
                <a:solidFill>
                  <a:srgbClr val="201030"/>
                </a:solidFill>
                <a:latin typeface="+mj-lt"/>
              </a:rPr>
              <a:t>truncation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/</a:t>
            </a:r>
            <a:r>
              <a:rPr lang="pt-BR" dirty="0" err="1">
                <a:solidFill>
                  <a:srgbClr val="201030"/>
                </a:solidFill>
                <a:latin typeface="+mj-lt"/>
              </a:rPr>
              <a:t>shrinking</a:t>
            </a:r>
            <a:endParaRPr lang="pt-BR" dirty="0">
              <a:solidFill>
                <a:srgbClr val="201030"/>
              </a:solidFill>
              <a:latin typeface="+mj-lt"/>
            </a:endParaRP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201030"/>
                </a:solidFill>
                <a:latin typeface="+mj-lt"/>
              </a:rPr>
              <a:t>Ao usar ferramentas ou </a:t>
            </a:r>
            <a:r>
              <a:rPr lang="pt-BR" dirty="0" err="1">
                <a:solidFill>
                  <a:srgbClr val="201030"/>
                </a:solidFill>
                <a:latin typeface="+mj-lt"/>
              </a:rPr>
              <a:t>features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 nativas de CDC em </a:t>
            </a:r>
            <a:r>
              <a:rPr lang="pt-BR" dirty="0" err="1">
                <a:solidFill>
                  <a:srgbClr val="201030"/>
                </a:solidFill>
                <a:latin typeface="+mj-lt"/>
              </a:rPr>
              <a:t>databases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 com grandes volumes de alterações é necessário se atentar ao crescimento do log de transações e às estratégias de truncagem/compactação dos mesmos. O CDC afeta diretamente esses processos nas maiorias dos bancos </a:t>
            </a:r>
            <a:r>
              <a:rPr lang="pt-BR">
                <a:solidFill>
                  <a:srgbClr val="201030"/>
                </a:solidFill>
                <a:latin typeface="+mj-lt"/>
              </a:rPr>
              <a:t>de dados.</a:t>
            </a:r>
            <a:endParaRPr lang="pt-BR" dirty="0">
              <a:solidFill>
                <a:srgbClr val="201030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A032C-201E-4D2E-8CBC-91685E6F464B}"/>
              </a:ext>
            </a:extLst>
          </p:cNvPr>
          <p:cNvSpPr txBox="1"/>
          <p:nvPr/>
        </p:nvSpPr>
        <p:spPr>
          <a:xfrm>
            <a:off x="11614269" y="8868638"/>
            <a:ext cx="6319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Fonte: </a:t>
            </a:r>
            <a:r>
              <a:rPr lang="en-US" sz="1400" i="1" dirty="0">
                <a:hlinkClick r:id="rId3"/>
              </a:rPr>
              <a:t>https://en.wikipedia.org/wiki/Change_data_capture</a:t>
            </a:r>
            <a:r>
              <a:rPr lang="en-US" sz="1400" i="1" dirty="0"/>
              <a:t> (</a:t>
            </a:r>
            <a:r>
              <a:rPr lang="en-US" sz="1400" i="1" dirty="0" err="1"/>
              <a:t>tradução</a:t>
            </a:r>
            <a:r>
              <a:rPr lang="en-US" sz="1400" i="1" dirty="0"/>
              <a:t> livre do </a:t>
            </a:r>
            <a:r>
              <a:rPr lang="en-US" sz="1400" i="1" dirty="0" err="1"/>
              <a:t>autor</a:t>
            </a:r>
            <a:r>
              <a:rPr lang="en-US" sz="1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9440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F084A52-9D90-4502-902E-98309C970318}"/>
              </a:ext>
            </a:extLst>
          </p:cNvPr>
          <p:cNvSpPr txBox="1"/>
          <p:nvPr/>
        </p:nvSpPr>
        <p:spPr>
          <a:xfrm>
            <a:off x="2424666" y="3403782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01 – CDC – </a:t>
            </a:r>
            <a:r>
              <a:rPr lang="pt-BR" sz="2800" b="1" dirty="0" err="1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Change</a:t>
            </a:r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 Data Capture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3A42D3-52BC-463A-8676-CFC574CFCF48}"/>
              </a:ext>
            </a:extLst>
          </p:cNvPr>
          <p:cNvSpPr txBox="1"/>
          <p:nvPr/>
        </p:nvSpPr>
        <p:spPr>
          <a:xfrm>
            <a:off x="2424666" y="4042411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02 – </a:t>
            </a:r>
            <a:r>
              <a:rPr lang="pt-BR" sz="2800" b="1" dirty="0">
                <a:latin typeface="+mj-lt"/>
                <a:cs typeface="Poppins ExtraBold" panose="00000900000000000000" pitchFamily="2" charset="0"/>
              </a:rPr>
              <a:t>Arquitetura Orientada a Eventos</a:t>
            </a:r>
            <a:endParaRPr lang="en-US" sz="2800" b="1" dirty="0"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6861260-7B49-4AEB-A1E6-9D39F6A7CC98}"/>
              </a:ext>
            </a:extLst>
          </p:cNvPr>
          <p:cNvSpPr txBox="1"/>
          <p:nvPr/>
        </p:nvSpPr>
        <p:spPr>
          <a:xfrm>
            <a:off x="2424666" y="4681040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03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Arquitetura da Demo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9EBC03-2E14-4D85-B48B-AB9A62F95CBB}"/>
              </a:ext>
            </a:extLst>
          </p:cNvPr>
          <p:cNvSpPr txBox="1"/>
          <p:nvPr/>
        </p:nvSpPr>
        <p:spPr>
          <a:xfrm>
            <a:off x="2424666" y="5319669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04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Demo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ABE210B-772E-42BB-A0FD-F1D2077B443B}"/>
              </a:ext>
            </a:extLst>
          </p:cNvPr>
          <p:cNvSpPr/>
          <p:nvPr/>
        </p:nvSpPr>
        <p:spPr>
          <a:xfrm>
            <a:off x="773723" y="8651631"/>
            <a:ext cx="3727939" cy="1406769"/>
          </a:xfrm>
          <a:prstGeom prst="rect">
            <a:avLst/>
          </a:prstGeom>
          <a:solidFill>
            <a:srgbClr val="161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021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ítulo 2">
            <a:extLst>
              <a:ext uri="{FF2B5EF4-FFF2-40B4-BE49-F238E27FC236}">
                <a16:creationId xmlns:a16="http://schemas.microsoft.com/office/drawing/2014/main" id="{34CF0B26-2726-4F9A-91C5-F98557A1D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0190" y="5143499"/>
            <a:ext cx="5907506" cy="2483643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INSIRA A TECNOLOGIA MICROSOFT AQUI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3EB4D49-1390-4F25-BD68-77D132151550}"/>
              </a:ext>
            </a:extLst>
          </p:cNvPr>
          <p:cNvSpPr txBox="1">
            <a:spLocks/>
          </p:cNvSpPr>
          <p:nvPr/>
        </p:nvSpPr>
        <p:spPr>
          <a:xfrm>
            <a:off x="1780673" y="1421358"/>
            <a:ext cx="13716000" cy="1064793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pt-BR" sz="72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a typeface="+mn-ea"/>
                <a:cs typeface="Poppins ExtraBold" panose="00000900000000000000" pitchFamily="2" charset="0"/>
              </a:rPr>
              <a:t>Arquitetura Orientada a Eventos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29B8BD36-0E4F-44F0-A1E1-561A177B8D5F}"/>
              </a:ext>
            </a:extLst>
          </p:cNvPr>
          <p:cNvSpPr txBox="1">
            <a:spLocks/>
          </p:cNvSpPr>
          <p:nvPr/>
        </p:nvSpPr>
        <p:spPr>
          <a:xfrm>
            <a:off x="1780673" y="2518247"/>
            <a:ext cx="15410047" cy="62037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dirty="0">
                <a:solidFill>
                  <a:srgbClr val="201030"/>
                </a:solidFill>
                <a:latin typeface="+mj-lt"/>
              </a:rPr>
              <a:t>Arquitetura Orientada a Eventos (ou </a:t>
            </a:r>
            <a:r>
              <a:rPr lang="pt-BR" sz="1600" dirty="0" err="1">
                <a:solidFill>
                  <a:srgbClr val="201030"/>
                </a:solidFill>
                <a:latin typeface="+mj-lt"/>
              </a:rPr>
              <a:t>Event-driven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</a:t>
            </a:r>
            <a:r>
              <a:rPr lang="pt-BR" sz="1600" dirty="0" err="1">
                <a:solidFill>
                  <a:srgbClr val="201030"/>
                </a:solidFill>
                <a:latin typeface="+mj-lt"/>
              </a:rPr>
              <a:t>architecture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- EDA) é um paradigma de arquitetura de software que promove a produção, detecção, consumo e reação a eventos.</a:t>
            </a:r>
          </a:p>
          <a:p>
            <a:pPr algn="l"/>
            <a:endParaRPr lang="pt-BR" sz="1600" dirty="0">
              <a:solidFill>
                <a:srgbClr val="201030"/>
              </a:solidFill>
              <a:latin typeface="+mj-lt"/>
            </a:endParaRPr>
          </a:p>
          <a:p>
            <a:pPr algn="l"/>
            <a:r>
              <a:rPr lang="pt-BR" sz="1600" dirty="0">
                <a:solidFill>
                  <a:srgbClr val="201030"/>
                </a:solidFill>
                <a:latin typeface="+mj-lt"/>
              </a:rPr>
              <a:t>Um evento pode ser definido como “uma mudança significativa de estado". Por exemplo, quando um consumidor compra um carro, o estado do carro muda de “à venda" para “vendido". A arquitetura do sistema de uma loja de veículos pode tratar essa mudança de estado como um evento que a ocorrência pode ser informada para outras aplicações. De uma perspectiva formal, o quê é produzido, publicado, propagado, detectado ou consumido é uma mensagem (tipicamente assíncrona) chamada de notificação de evento, e não o evento em si, que é a mudança de estado que disparou a emissão da mensagem. Eventos não viajam, eles simplesmente ocorrem. Entretanto, o termo evento é usualmente utilizado metonimicamente para referenciar a mensagem de notificação em si, o quê gerar alguma confusão. Isto ocorre porque as Arquiteturas Orientadas a Eventos costumam ser projetados sobre arquiteturas baseadas em mensagens, aonde o padrão de comunicação requer que uma das entradas sejam somente texto, a mensagem, para diferenciar como cada comunicação deve ser tratada.</a:t>
            </a:r>
          </a:p>
          <a:p>
            <a:pPr algn="l"/>
            <a:endParaRPr lang="pt-BR" sz="1600" dirty="0">
              <a:solidFill>
                <a:srgbClr val="201030"/>
              </a:solidFill>
              <a:latin typeface="+mj-lt"/>
            </a:endParaRPr>
          </a:p>
          <a:p>
            <a:pPr algn="l"/>
            <a:r>
              <a:rPr lang="pt-BR" sz="1600" dirty="0">
                <a:solidFill>
                  <a:srgbClr val="201030"/>
                </a:solidFill>
                <a:latin typeface="+mj-lt"/>
              </a:rPr>
              <a:t>Este padrão (ou estilo) arquitetural pode ser aplicado pelo desenho e implementação de aplicações e sistemas que transmitem eventos entre serviços e componentes de software com baixíssimo acoplamento. Um sistema orientado a eventos tipicamente consiste de emissores de eventos (ou agentes), consumidores de eventos (ou “vertedouros” - </a:t>
            </a:r>
            <a:r>
              <a:rPr lang="pt-BR" sz="1600" dirty="0" err="1">
                <a:solidFill>
                  <a:srgbClr val="201030"/>
                </a:solidFill>
                <a:latin typeface="+mj-lt"/>
              </a:rPr>
              <a:t>sinks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) e canais de eventos. Emissores têm a responsabilidade de detectar, coletar e transferir eventos. Um Emissor de Eventos não conhece os consumidores do evento, ele nem sabe se existe algum consumidor e, caso exista, ele não sabe como o evento é usado ou processado. “Vertedouros” (</a:t>
            </a:r>
            <a:r>
              <a:rPr lang="pt-BR" sz="1600" dirty="0" err="1">
                <a:solidFill>
                  <a:srgbClr val="201030"/>
                </a:solidFill>
                <a:latin typeface="+mj-lt"/>
              </a:rPr>
              <a:t>Sinks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) têm a responsabilidade de reagir tão cedo quanto possível a um evento apresentado. A reação pode ou não ser completamente realizada pelo “vertedouro” em si. Por exemplo, um “vertedouro” pode simplesmente ter a responsabilidade de filtrar, transformar e encaminhar o evento para outro componente ou ele pode prover uma reação </a:t>
            </a:r>
            <a:r>
              <a:rPr lang="pt-BR" sz="1600" dirty="0" err="1">
                <a:solidFill>
                  <a:srgbClr val="201030"/>
                </a:solidFill>
                <a:latin typeface="+mj-lt"/>
              </a:rPr>
              <a:t>auto-contida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a esse evento. Canais de Eventos são conduítes nos quais os eventos são transmitidos dos emissores de eventos para os consumidores de eventos. O conhecimento sobre a correta distribuição dos eventos é exclusivamente conhecido pelo canal de eventos. A implementação física de canais de eventos pode ser baseada em componentes tradicionais como middlewares orientados a mensagens ou comunicações ponto-a-ponto que podem exigir um framework transacional mais apropriado.</a:t>
            </a:r>
          </a:p>
          <a:p>
            <a:pPr algn="l"/>
            <a:endParaRPr lang="pt-BR" sz="1600" dirty="0">
              <a:solidFill>
                <a:srgbClr val="201030"/>
              </a:solidFill>
              <a:latin typeface="+mj-lt"/>
            </a:endParaRPr>
          </a:p>
          <a:p>
            <a:pPr algn="l"/>
            <a:r>
              <a:rPr lang="pt-BR" sz="1600" dirty="0">
                <a:solidFill>
                  <a:srgbClr val="201030"/>
                </a:solidFill>
                <a:latin typeface="+mj-lt"/>
              </a:rPr>
              <a:t>Construir sistemas em torno de uma arquitetura orientada a eventos simplifica a escalabilidade horizontal em modelos de computação distribuída e deixa tais sistemas mais resilientes a falhas. Isto porque o estado da aplicação pode ser copiado através de múltiplas imagens paralelas para alta disponibilidade. Novos eventos podem ser iniciados em qualquer lugar mas, o mais importante, propagando-se através da rede de repositórios de dados, atualizando cada um conforme chegam. Adicionar nós extras se torna tão trivial quanto: você pode simplesmente pegar uma cópia do estado da aplicação, alimentar um “sequência” de eventos e executá-lo.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224B0-96C7-47AC-B0F8-6A7FFE267D38}"/>
              </a:ext>
            </a:extLst>
          </p:cNvPr>
          <p:cNvSpPr txBox="1"/>
          <p:nvPr/>
        </p:nvSpPr>
        <p:spPr>
          <a:xfrm>
            <a:off x="11614269" y="8868638"/>
            <a:ext cx="6573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Fonte: </a:t>
            </a:r>
            <a:r>
              <a:rPr lang="en-US" sz="1400" i="1" dirty="0">
                <a:hlinkClick r:id="rId3"/>
              </a:rPr>
              <a:t>https://en.wikipedia.org/wiki/Event-driven_architecture</a:t>
            </a:r>
            <a:r>
              <a:rPr lang="en-US" sz="1400" i="1" dirty="0"/>
              <a:t> (</a:t>
            </a:r>
            <a:r>
              <a:rPr lang="en-US" sz="1400" i="1" dirty="0" err="1"/>
              <a:t>tradução</a:t>
            </a:r>
            <a:r>
              <a:rPr lang="en-US" sz="1400" i="1" dirty="0"/>
              <a:t> livre do </a:t>
            </a:r>
            <a:r>
              <a:rPr lang="en-US" sz="1400" i="1" dirty="0" err="1"/>
              <a:t>autor</a:t>
            </a:r>
            <a:r>
              <a:rPr lang="en-US" sz="1400" i="1" dirty="0"/>
              <a:t>)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F8789AEF-8A60-45F2-88F8-E04E3BFC472D}"/>
              </a:ext>
            </a:extLst>
          </p:cNvPr>
          <p:cNvSpPr txBox="1">
            <a:spLocks/>
          </p:cNvSpPr>
          <p:nvPr/>
        </p:nvSpPr>
        <p:spPr>
          <a:xfrm>
            <a:off x="1780673" y="2518247"/>
            <a:ext cx="15410047" cy="62037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dirty="0">
                <a:solidFill>
                  <a:srgbClr val="201030"/>
                </a:solidFill>
                <a:latin typeface="+mj-lt"/>
              </a:rPr>
              <a:t>Arquitetura Orientada a Eventos (ou </a:t>
            </a:r>
            <a:r>
              <a:rPr lang="pt-BR" sz="1600" dirty="0" err="1">
                <a:solidFill>
                  <a:srgbClr val="201030"/>
                </a:solidFill>
                <a:latin typeface="+mj-lt"/>
              </a:rPr>
              <a:t>Event-driven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</a:t>
            </a:r>
            <a:r>
              <a:rPr lang="pt-BR" sz="1600" dirty="0" err="1">
                <a:solidFill>
                  <a:srgbClr val="201030"/>
                </a:solidFill>
                <a:latin typeface="+mj-lt"/>
              </a:rPr>
              <a:t>architecture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- EDA) é um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paradigma de arquitetura de software 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que promove a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produção, detecção, consumo e reação a eventos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.</a:t>
            </a:r>
          </a:p>
          <a:p>
            <a:pPr algn="l"/>
            <a:endParaRPr lang="pt-BR" sz="1600" dirty="0">
              <a:solidFill>
                <a:srgbClr val="201030"/>
              </a:solidFill>
              <a:latin typeface="+mj-lt"/>
            </a:endParaRPr>
          </a:p>
          <a:p>
            <a:pPr algn="l"/>
            <a:r>
              <a:rPr lang="pt-BR" sz="1600" dirty="0">
                <a:solidFill>
                  <a:srgbClr val="201030"/>
                </a:solidFill>
                <a:latin typeface="+mj-lt"/>
              </a:rPr>
              <a:t>Um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evento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pode ser definido como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“uma mudança significativa de estado"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. Por exemplo, quando um consumidor compra um carro, o estado do carro muda de “à venda" para “vendido". A arquitetura do sistema de uma loja de veículos pode tratar essa mudança de estado como um evento que a ocorrência pode ser informada para outras aplicações. De uma perspectiva formal, o quê é produzido, publicado, propagado, detectado ou consumido é uma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mensagem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(tipicamente assíncrona) chamada de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notificação de evento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, e não o evento em si, que é a mudança de estado que disparou a emissão da mensagem.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Eventos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não viajam, eles simplesmente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ocorrem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. Entretanto, o termo evento é usualmente utilizado metonimicamente para referenciar a mensagem de notificação em si, o quê gerar alguma confusão. Isto ocorre porque as Arquiteturas Orientadas a Eventos costumam ser projetados sobre arquiteturas baseadas em mensagens, aonde o padrão de comunicação requer que uma das entradas sejam somente texto, a mensagem, para diferenciar como cada comunicação deve ser tratada.</a:t>
            </a:r>
          </a:p>
          <a:p>
            <a:pPr algn="l"/>
            <a:endParaRPr lang="pt-BR" sz="1600" dirty="0">
              <a:solidFill>
                <a:srgbClr val="201030"/>
              </a:solidFill>
              <a:latin typeface="+mj-lt"/>
            </a:endParaRPr>
          </a:p>
          <a:p>
            <a:pPr algn="l"/>
            <a:r>
              <a:rPr lang="pt-BR" sz="1600" dirty="0">
                <a:solidFill>
                  <a:srgbClr val="201030"/>
                </a:solidFill>
                <a:latin typeface="+mj-lt"/>
              </a:rPr>
              <a:t>Este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padrão (ou estilo) arquitetural 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pode ser aplicado pelo desenho e implementação de aplicações e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sistemas que transmitem eventos entre serviços e componentes de software 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com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baixíssimo acoplamento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. Um sistema orientado a eventos tipicamente consiste de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emissores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de eventos (ou agentes),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consumidores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de eventos (ou “vertedouros” - </a:t>
            </a:r>
            <a:r>
              <a:rPr lang="pt-BR" sz="1600" dirty="0" err="1">
                <a:solidFill>
                  <a:srgbClr val="201030"/>
                </a:solidFill>
                <a:latin typeface="+mj-lt"/>
              </a:rPr>
              <a:t>sinks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) e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canais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de eventos. Emissores têm a responsabilidade de detectar, coletar e transferir eventos. Um Emissor de Eventos não conhece os consumidores do evento, ele nem sabe se existe algum consumidor e, caso exista, ele não sabe como o evento é usado ou processado. “Vertedouros” (</a:t>
            </a:r>
            <a:r>
              <a:rPr lang="pt-BR" sz="1600" dirty="0" err="1">
                <a:solidFill>
                  <a:srgbClr val="201030"/>
                </a:solidFill>
                <a:latin typeface="+mj-lt"/>
              </a:rPr>
              <a:t>Sinks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) têm a responsabilidade de reagir tão cedo quanto possível a um evento apresentado. A reação pode ou não ser completamente realizada pelo “vertedouro” em si. Por exemplo, um “vertedouro” pode simplesmente ter a responsabilidade de filtrar, transformar e encaminhar o evento para outro componente ou ele pode prover uma reação </a:t>
            </a:r>
            <a:r>
              <a:rPr lang="pt-BR" sz="1600" dirty="0" err="1">
                <a:solidFill>
                  <a:srgbClr val="201030"/>
                </a:solidFill>
                <a:latin typeface="+mj-lt"/>
              </a:rPr>
              <a:t>auto-contida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a esse evento. Canais de Eventos são conduítes nos quais os eventos são transmitidos dos emissores de eventos para os consumidores de eventos. O conhecimento sobre a correta distribuição dos eventos é exclusivamente conhecido pelo canal de eventos. A implementação física de canais de eventos pode ser baseada em componentes tradicionais como middlewares orientados a mensagens ou comunicações ponto-a-ponto que podem exigir um framework transacional mais apropriado.</a:t>
            </a:r>
          </a:p>
          <a:p>
            <a:pPr algn="l"/>
            <a:endParaRPr lang="pt-BR" sz="1600" dirty="0">
              <a:solidFill>
                <a:srgbClr val="201030"/>
              </a:solidFill>
              <a:latin typeface="+mj-lt"/>
            </a:endParaRPr>
          </a:p>
          <a:p>
            <a:pPr algn="l"/>
            <a:r>
              <a:rPr lang="pt-BR" sz="1600" dirty="0">
                <a:solidFill>
                  <a:srgbClr val="201030"/>
                </a:solidFill>
                <a:latin typeface="+mj-lt"/>
              </a:rPr>
              <a:t>Construir sistemas em torno de uma arquitetura orientada a eventos simplifica a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escalabilidade horizontal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em modelos de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computação distribuída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e deixa tais </a:t>
            </a:r>
            <a:r>
              <a:rPr lang="pt-BR" sz="1600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sistemas mais resilientes</a:t>
            </a:r>
            <a:r>
              <a:rPr lang="pt-BR" sz="1600" dirty="0">
                <a:solidFill>
                  <a:srgbClr val="201030"/>
                </a:solidFill>
                <a:latin typeface="+mj-lt"/>
              </a:rPr>
              <a:t> a falhas. Isto porque o estado da aplicação pode ser copiado através de múltiplas imagens paralelas para alta disponibilidade. Novos eventos podem ser iniciados em qualquer lugar mas, o mais importante, propagando-se através da rede de repositórios de dados, atualizando cada um conforme chegam. Adicionar nós extras se torna tão trivial quanto: você pode simplesmente pegar uma cópia do estado da aplicação, alimentar um “sequência” de eventos e executá-lo.</a:t>
            </a:r>
          </a:p>
        </p:txBody>
      </p:sp>
    </p:spTree>
    <p:extLst>
      <p:ext uri="{BB962C8B-B14F-4D97-AF65-F5344CB8AC3E}">
        <p14:creationId xmlns:p14="http://schemas.microsoft.com/office/powerpoint/2010/main" val="365335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427018" y="2216726"/>
            <a:ext cx="115518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latin typeface="+mj-lt"/>
              </a:rPr>
              <a:t>Arquitetura Orientada a Eventos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410692" y="3957920"/>
            <a:ext cx="1545639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Produção, Detecção, Consumo e Reação a eventos.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Evento = “uma mudança significativa de estado". Representação do passado, algo que já aconteceu.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Exemplos: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“Gelo Derreteu” – água mudou do estado sólido para líquido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“Água Evaporou” – água mudou do estado líquido para gasoso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“Pedido Recebido” – pedido mudou do estado “em elaboração” para enviado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“Pedido Pago” – pagamento de um pedido mudou do estado pendente para processado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Semanticamente, Evento = Mensagem de notificação da ocorrência de um evento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Arquitetura Orientada a Eventos possibilita baixíssimo acoplamento entre: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Produtores (ou Emissores) de eventos – não conhecem (nem sabem se existem) os Consumidores;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Consumidores (ou Processadores) de eventos – não conhecem os Produtores, somente o Canal e o Contrato;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Canais de Eventos são a “cola” entre Produtores e Consumidores. O mapa de distribuição dos eventos só pode ser conhecido pelos canais.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Canais de Eventos podem ou não ser implementados com uso de middlewares de mensageria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 err="1">
                <a:solidFill>
                  <a:schemeClr val="bg1"/>
                </a:solidFill>
                <a:latin typeface="+mj-lt"/>
              </a:rPr>
              <a:t>Dumb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Pipes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&amp;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Smart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Endpoints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versus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Smart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Pipes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deve sempre ser levado em consideração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Arquitetura Orientada a Eventos facilita: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Escalabilidade Horizontal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Aumentar a Resiliência geral de um sistema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Substituir e Adicionar novos serviços (Consumidores e Produtores)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Testar novos serviços (desacoplamento e replay de eventos)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427018" y="3145349"/>
            <a:ext cx="4450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+mj-lt"/>
              </a:rPr>
              <a:t>Conceitos Principais</a:t>
            </a:r>
          </a:p>
        </p:txBody>
      </p:sp>
    </p:spTree>
    <p:extLst>
      <p:ext uri="{BB962C8B-B14F-4D97-AF65-F5344CB8AC3E}">
        <p14:creationId xmlns:p14="http://schemas.microsoft.com/office/powerpoint/2010/main" val="104412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ítulo 2">
            <a:extLst>
              <a:ext uri="{FF2B5EF4-FFF2-40B4-BE49-F238E27FC236}">
                <a16:creationId xmlns:a16="http://schemas.microsoft.com/office/drawing/2014/main" id="{34CF0B26-2726-4F9A-91C5-F98557A1D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0190" y="5143499"/>
            <a:ext cx="5907506" cy="2483643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INSIRA A TECNOLOGIA MICROSOFT AQUI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3EB4D49-1390-4F25-BD68-77D132151550}"/>
              </a:ext>
            </a:extLst>
          </p:cNvPr>
          <p:cNvSpPr txBox="1">
            <a:spLocks/>
          </p:cNvSpPr>
          <p:nvPr/>
        </p:nvSpPr>
        <p:spPr>
          <a:xfrm>
            <a:off x="1780673" y="1421358"/>
            <a:ext cx="13716000" cy="1064793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pt-BR" sz="72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a typeface="+mn-ea"/>
                <a:cs typeface="Poppins ExtraBold" panose="00000900000000000000" pitchFamily="2" charset="0"/>
              </a:rPr>
              <a:t>Arquitetura EDA de Referência</a:t>
            </a:r>
          </a:p>
        </p:txBody>
      </p:sp>
      <p:sp>
        <p:nvSpPr>
          <p:cNvPr id="6" name="Retângulo 144">
            <a:extLst>
              <a:ext uri="{FF2B5EF4-FFF2-40B4-BE49-F238E27FC236}">
                <a16:creationId xmlns:a16="http://schemas.microsoft.com/office/drawing/2014/main" id="{97935C41-0DE5-4ACB-9FD2-52CE5946B7BB}"/>
              </a:ext>
            </a:extLst>
          </p:cNvPr>
          <p:cNvSpPr/>
          <p:nvPr/>
        </p:nvSpPr>
        <p:spPr>
          <a:xfrm>
            <a:off x="13413675" y="4267017"/>
            <a:ext cx="1408527" cy="341664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ilindro 171">
            <a:extLst>
              <a:ext uri="{FF2B5EF4-FFF2-40B4-BE49-F238E27FC236}">
                <a16:creationId xmlns:a16="http://schemas.microsoft.com/office/drawing/2014/main" id="{6699758A-2023-408C-87FA-0155E16BB83C}"/>
              </a:ext>
            </a:extLst>
          </p:cNvPr>
          <p:cNvSpPr/>
          <p:nvPr/>
        </p:nvSpPr>
        <p:spPr>
          <a:xfrm>
            <a:off x="13965075" y="5949369"/>
            <a:ext cx="644394" cy="501329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9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tângulo 121">
            <a:extLst>
              <a:ext uri="{FF2B5EF4-FFF2-40B4-BE49-F238E27FC236}">
                <a16:creationId xmlns:a16="http://schemas.microsoft.com/office/drawing/2014/main" id="{3C595F46-FC3D-4F97-8B2F-DC1FA82FE89F}"/>
              </a:ext>
            </a:extLst>
          </p:cNvPr>
          <p:cNvSpPr/>
          <p:nvPr/>
        </p:nvSpPr>
        <p:spPr>
          <a:xfrm>
            <a:off x="3169437" y="4282933"/>
            <a:ext cx="2228566" cy="310805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122">
            <a:extLst>
              <a:ext uri="{FF2B5EF4-FFF2-40B4-BE49-F238E27FC236}">
                <a16:creationId xmlns:a16="http://schemas.microsoft.com/office/drawing/2014/main" id="{A9299E71-637D-464B-A710-16E42161E1A7}"/>
              </a:ext>
            </a:extLst>
          </p:cNvPr>
          <p:cNvSpPr txBox="1"/>
          <p:nvPr/>
        </p:nvSpPr>
        <p:spPr>
          <a:xfrm>
            <a:off x="3931175" y="4319606"/>
            <a:ext cx="814971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err="1">
                <a:latin typeface="Calibri" panose="020F0502020204030204" pitchFamily="34" charset="0"/>
                <a:cs typeface="Calibri" panose="020F0502020204030204" pitchFamily="34" charset="0"/>
              </a:rPr>
              <a:t>Legacy</a:t>
            </a:r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tângulo 15">
            <a:extLst>
              <a:ext uri="{FF2B5EF4-FFF2-40B4-BE49-F238E27FC236}">
                <a16:creationId xmlns:a16="http://schemas.microsoft.com/office/drawing/2014/main" id="{8CD06EE4-AA13-4F50-89E1-8E809BDB3C88}"/>
              </a:ext>
            </a:extLst>
          </p:cNvPr>
          <p:cNvSpPr/>
          <p:nvPr/>
        </p:nvSpPr>
        <p:spPr>
          <a:xfrm>
            <a:off x="3033088" y="4733206"/>
            <a:ext cx="2228566" cy="296403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9">
            <a:extLst>
              <a:ext uri="{FF2B5EF4-FFF2-40B4-BE49-F238E27FC236}">
                <a16:creationId xmlns:a16="http://schemas.microsoft.com/office/drawing/2014/main" id="{43FD96DB-8842-4A44-9DD9-B1E076456EC4}"/>
              </a:ext>
            </a:extLst>
          </p:cNvPr>
          <p:cNvSpPr txBox="1"/>
          <p:nvPr/>
        </p:nvSpPr>
        <p:spPr>
          <a:xfrm>
            <a:off x="3794826" y="4821910"/>
            <a:ext cx="814971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err="1">
                <a:latin typeface="Calibri" panose="020F0502020204030204" pitchFamily="34" charset="0"/>
                <a:cs typeface="Calibri" panose="020F0502020204030204" pitchFamily="34" charset="0"/>
              </a:rPr>
              <a:t>Legacy</a:t>
            </a:r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tângulo 133">
            <a:extLst>
              <a:ext uri="{FF2B5EF4-FFF2-40B4-BE49-F238E27FC236}">
                <a16:creationId xmlns:a16="http://schemas.microsoft.com/office/drawing/2014/main" id="{C906A40D-089B-4361-A8A0-376868EF5BA4}"/>
              </a:ext>
            </a:extLst>
          </p:cNvPr>
          <p:cNvSpPr/>
          <p:nvPr/>
        </p:nvSpPr>
        <p:spPr>
          <a:xfrm>
            <a:off x="5777884" y="4282933"/>
            <a:ext cx="1583684" cy="310805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35">
            <a:extLst>
              <a:ext uri="{FF2B5EF4-FFF2-40B4-BE49-F238E27FC236}">
                <a16:creationId xmlns:a16="http://schemas.microsoft.com/office/drawing/2014/main" id="{20323D01-8D45-455B-AC32-617CF3D75CE0}"/>
              </a:ext>
            </a:extLst>
          </p:cNvPr>
          <p:cNvSpPr/>
          <p:nvPr/>
        </p:nvSpPr>
        <p:spPr>
          <a:xfrm>
            <a:off x="5673611" y="4733206"/>
            <a:ext cx="1583684" cy="295045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36">
            <a:extLst>
              <a:ext uri="{FF2B5EF4-FFF2-40B4-BE49-F238E27FC236}">
                <a16:creationId xmlns:a16="http://schemas.microsoft.com/office/drawing/2014/main" id="{74741255-A44B-4358-98B6-997C65FF8404}"/>
              </a:ext>
            </a:extLst>
          </p:cNvPr>
          <p:cNvSpPr txBox="1"/>
          <p:nvPr/>
        </p:nvSpPr>
        <p:spPr>
          <a:xfrm>
            <a:off x="5712264" y="4840848"/>
            <a:ext cx="1553724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Transformers</a:t>
            </a:r>
          </a:p>
        </p:txBody>
      </p:sp>
      <p:sp>
        <p:nvSpPr>
          <p:cNvPr id="17" name="CaixaDeTexto 137">
            <a:extLst>
              <a:ext uri="{FF2B5EF4-FFF2-40B4-BE49-F238E27FC236}">
                <a16:creationId xmlns:a16="http://schemas.microsoft.com/office/drawing/2014/main" id="{5FED29FE-2F64-4F3A-A0EA-54F0E4158A5A}"/>
              </a:ext>
            </a:extLst>
          </p:cNvPr>
          <p:cNvSpPr txBox="1"/>
          <p:nvPr/>
        </p:nvSpPr>
        <p:spPr>
          <a:xfrm>
            <a:off x="5807844" y="4319769"/>
            <a:ext cx="1553724" cy="3692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Transformers</a:t>
            </a:r>
          </a:p>
        </p:txBody>
      </p:sp>
      <p:sp>
        <p:nvSpPr>
          <p:cNvPr id="19" name="Retângulo 129">
            <a:extLst>
              <a:ext uri="{FF2B5EF4-FFF2-40B4-BE49-F238E27FC236}">
                <a16:creationId xmlns:a16="http://schemas.microsoft.com/office/drawing/2014/main" id="{7D2B08BE-96F5-494B-85E4-30A41E66509D}"/>
              </a:ext>
            </a:extLst>
          </p:cNvPr>
          <p:cNvSpPr/>
          <p:nvPr/>
        </p:nvSpPr>
        <p:spPr>
          <a:xfrm>
            <a:off x="7709372" y="4282933"/>
            <a:ext cx="2544443" cy="310805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31">
            <a:extLst>
              <a:ext uri="{FF2B5EF4-FFF2-40B4-BE49-F238E27FC236}">
                <a16:creationId xmlns:a16="http://schemas.microsoft.com/office/drawing/2014/main" id="{01B9A130-9307-46CB-AFEA-B2B8D30B95A8}"/>
              </a:ext>
            </a:extLst>
          </p:cNvPr>
          <p:cNvSpPr/>
          <p:nvPr/>
        </p:nvSpPr>
        <p:spPr>
          <a:xfrm>
            <a:off x="7621138" y="4733206"/>
            <a:ext cx="2544443" cy="295045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132">
            <a:extLst>
              <a:ext uri="{FF2B5EF4-FFF2-40B4-BE49-F238E27FC236}">
                <a16:creationId xmlns:a16="http://schemas.microsoft.com/office/drawing/2014/main" id="{7568BB7F-BFE4-4483-A3D8-91B889207261}"/>
              </a:ext>
            </a:extLst>
          </p:cNvPr>
          <p:cNvSpPr txBox="1"/>
          <p:nvPr/>
        </p:nvSpPr>
        <p:spPr>
          <a:xfrm>
            <a:off x="7821398" y="4840848"/>
            <a:ext cx="2535750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err="1">
                <a:latin typeface="Calibri" panose="020F0502020204030204" pitchFamily="34" charset="0"/>
                <a:cs typeface="Calibri" panose="020F0502020204030204" pitchFamily="34" charset="0"/>
              </a:rPr>
              <a:t>Microservices</a:t>
            </a:r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2" name="CaixaDeTexto 138">
            <a:extLst>
              <a:ext uri="{FF2B5EF4-FFF2-40B4-BE49-F238E27FC236}">
                <a16:creationId xmlns:a16="http://schemas.microsoft.com/office/drawing/2014/main" id="{B0B030DB-4F5F-4599-B9BE-1804754E69FF}"/>
              </a:ext>
            </a:extLst>
          </p:cNvPr>
          <p:cNvSpPr txBox="1"/>
          <p:nvPr/>
        </p:nvSpPr>
        <p:spPr>
          <a:xfrm>
            <a:off x="7865516" y="4339068"/>
            <a:ext cx="2535750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err="1">
                <a:latin typeface="Calibri" panose="020F0502020204030204" pitchFamily="34" charset="0"/>
                <a:cs typeface="Calibri" panose="020F0502020204030204" pitchFamily="34" charset="0"/>
              </a:rPr>
              <a:t>Microservices</a:t>
            </a:r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3" name="Retângulo 139">
            <a:extLst>
              <a:ext uri="{FF2B5EF4-FFF2-40B4-BE49-F238E27FC236}">
                <a16:creationId xmlns:a16="http://schemas.microsoft.com/office/drawing/2014/main" id="{D3933022-F2FB-4543-9DBC-3A8A0F153A3A}"/>
              </a:ext>
            </a:extLst>
          </p:cNvPr>
          <p:cNvSpPr/>
          <p:nvPr/>
        </p:nvSpPr>
        <p:spPr>
          <a:xfrm>
            <a:off x="10601620" y="4282933"/>
            <a:ext cx="2544443" cy="310805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140">
            <a:extLst>
              <a:ext uri="{FF2B5EF4-FFF2-40B4-BE49-F238E27FC236}">
                <a16:creationId xmlns:a16="http://schemas.microsoft.com/office/drawing/2014/main" id="{0558E707-AEE8-44C0-B988-08F85B0FE7F1}"/>
              </a:ext>
            </a:extLst>
          </p:cNvPr>
          <p:cNvSpPr/>
          <p:nvPr/>
        </p:nvSpPr>
        <p:spPr>
          <a:xfrm>
            <a:off x="10497347" y="4733206"/>
            <a:ext cx="2544443" cy="295045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rgbClr val="00B0F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141">
            <a:extLst>
              <a:ext uri="{FF2B5EF4-FFF2-40B4-BE49-F238E27FC236}">
                <a16:creationId xmlns:a16="http://schemas.microsoft.com/office/drawing/2014/main" id="{C11335EA-93ED-4C25-A14F-B968DE9ABDA0}"/>
              </a:ext>
            </a:extLst>
          </p:cNvPr>
          <p:cNvSpPr txBox="1"/>
          <p:nvPr/>
        </p:nvSpPr>
        <p:spPr>
          <a:xfrm>
            <a:off x="10860465" y="4789341"/>
            <a:ext cx="1970641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err="1">
                <a:latin typeface="Calibri" panose="020F0502020204030204" pitchFamily="34" charset="0"/>
                <a:cs typeface="Calibri" panose="020F0502020204030204" pitchFamily="34" charset="0"/>
              </a:rPr>
              <a:t>Specialized</a:t>
            </a:r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err="1"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CaixaDeTexto 143">
            <a:extLst>
              <a:ext uri="{FF2B5EF4-FFF2-40B4-BE49-F238E27FC236}">
                <a16:creationId xmlns:a16="http://schemas.microsoft.com/office/drawing/2014/main" id="{B36214A4-CEA6-4E1D-AB57-4E49C54E89FC}"/>
              </a:ext>
            </a:extLst>
          </p:cNvPr>
          <p:cNvSpPr txBox="1"/>
          <p:nvPr/>
        </p:nvSpPr>
        <p:spPr>
          <a:xfrm>
            <a:off x="10943779" y="4335891"/>
            <a:ext cx="2055754" cy="372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err="1">
                <a:latin typeface="Calibri" panose="020F0502020204030204" pitchFamily="34" charset="0"/>
                <a:cs typeface="Calibri" panose="020F0502020204030204" pitchFamily="34" charset="0"/>
              </a:rPr>
              <a:t>Specialized</a:t>
            </a:r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err="1"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CaixaDeTexto 145">
            <a:extLst>
              <a:ext uri="{FF2B5EF4-FFF2-40B4-BE49-F238E27FC236}">
                <a16:creationId xmlns:a16="http://schemas.microsoft.com/office/drawing/2014/main" id="{E28B1C90-886A-4AFF-BD0B-53823C0D6B05}"/>
              </a:ext>
            </a:extLst>
          </p:cNvPr>
          <p:cNvSpPr txBox="1"/>
          <p:nvPr/>
        </p:nvSpPr>
        <p:spPr>
          <a:xfrm>
            <a:off x="13609731" y="4378301"/>
            <a:ext cx="1232527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Data Lake</a:t>
            </a:r>
          </a:p>
        </p:txBody>
      </p:sp>
      <p:sp>
        <p:nvSpPr>
          <p:cNvPr id="28" name="Retângulo Arredondado 39">
            <a:extLst>
              <a:ext uri="{FF2B5EF4-FFF2-40B4-BE49-F238E27FC236}">
                <a16:creationId xmlns:a16="http://schemas.microsoft.com/office/drawing/2014/main" id="{4784C295-6EB1-4DBA-BFE8-C1D29E3369B1}"/>
              </a:ext>
            </a:extLst>
          </p:cNvPr>
          <p:cNvSpPr/>
          <p:nvPr/>
        </p:nvSpPr>
        <p:spPr>
          <a:xfrm>
            <a:off x="3673845" y="7837515"/>
            <a:ext cx="10617483" cy="41130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 cmpd="sng">
            <a:solidFill>
              <a:schemeClr val="accent5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bg1"/>
                </a:solidFill>
              </a:rPr>
              <a:t>EVENT HUB</a:t>
            </a:r>
          </a:p>
        </p:txBody>
      </p:sp>
      <p:sp>
        <p:nvSpPr>
          <p:cNvPr id="29" name="Retângulo Arredondado 153">
            <a:extLst>
              <a:ext uri="{FF2B5EF4-FFF2-40B4-BE49-F238E27FC236}">
                <a16:creationId xmlns:a16="http://schemas.microsoft.com/office/drawing/2014/main" id="{F56E3940-11F9-41E3-AA9A-FDCDDC76A377}"/>
              </a:ext>
            </a:extLst>
          </p:cNvPr>
          <p:cNvSpPr/>
          <p:nvPr/>
        </p:nvSpPr>
        <p:spPr>
          <a:xfrm>
            <a:off x="13751258" y="6717848"/>
            <a:ext cx="979474" cy="617101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CONSUMER</a:t>
            </a:r>
          </a:p>
        </p:txBody>
      </p:sp>
      <p:sp>
        <p:nvSpPr>
          <p:cNvPr id="30" name="Retângulo Arredondado 41">
            <a:extLst>
              <a:ext uri="{FF2B5EF4-FFF2-40B4-BE49-F238E27FC236}">
                <a16:creationId xmlns:a16="http://schemas.microsoft.com/office/drawing/2014/main" id="{D0AC8EFE-9E41-4087-82AC-C2B098AFB6E9}"/>
              </a:ext>
            </a:extLst>
          </p:cNvPr>
          <p:cNvSpPr/>
          <p:nvPr/>
        </p:nvSpPr>
        <p:spPr>
          <a:xfrm>
            <a:off x="13638990" y="6834788"/>
            <a:ext cx="979474" cy="617101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CONSUMER</a:t>
            </a:r>
          </a:p>
        </p:txBody>
      </p:sp>
      <p:sp>
        <p:nvSpPr>
          <p:cNvPr id="31" name="Retângulo Arredondado 154">
            <a:extLst>
              <a:ext uri="{FF2B5EF4-FFF2-40B4-BE49-F238E27FC236}">
                <a16:creationId xmlns:a16="http://schemas.microsoft.com/office/drawing/2014/main" id="{EA7A2208-B241-49F9-A4CF-A3C1FC840DCD}"/>
              </a:ext>
            </a:extLst>
          </p:cNvPr>
          <p:cNvSpPr/>
          <p:nvPr/>
        </p:nvSpPr>
        <p:spPr>
          <a:xfrm>
            <a:off x="11285186" y="6781260"/>
            <a:ext cx="979474" cy="617101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CONSUMER</a:t>
            </a:r>
          </a:p>
        </p:txBody>
      </p:sp>
      <p:sp>
        <p:nvSpPr>
          <p:cNvPr id="32" name="Retângulo Arredondado 155">
            <a:extLst>
              <a:ext uri="{FF2B5EF4-FFF2-40B4-BE49-F238E27FC236}">
                <a16:creationId xmlns:a16="http://schemas.microsoft.com/office/drawing/2014/main" id="{44FC8F3F-53E4-4F4D-BD6E-93AE5D93A1A8}"/>
              </a:ext>
            </a:extLst>
          </p:cNvPr>
          <p:cNvSpPr/>
          <p:nvPr/>
        </p:nvSpPr>
        <p:spPr>
          <a:xfrm>
            <a:off x="7741450" y="6781260"/>
            <a:ext cx="979474" cy="617101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CONSUMER</a:t>
            </a:r>
          </a:p>
        </p:txBody>
      </p:sp>
      <p:sp>
        <p:nvSpPr>
          <p:cNvPr id="33" name="Retângulo Arredondado 156">
            <a:extLst>
              <a:ext uri="{FF2B5EF4-FFF2-40B4-BE49-F238E27FC236}">
                <a16:creationId xmlns:a16="http://schemas.microsoft.com/office/drawing/2014/main" id="{2D51F293-9570-42F4-91C8-4F3A513DD9AA}"/>
              </a:ext>
            </a:extLst>
          </p:cNvPr>
          <p:cNvSpPr/>
          <p:nvPr/>
        </p:nvSpPr>
        <p:spPr>
          <a:xfrm>
            <a:off x="8977453" y="6781260"/>
            <a:ext cx="979474" cy="617101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PRODUCER</a:t>
            </a:r>
          </a:p>
        </p:txBody>
      </p:sp>
      <p:sp>
        <p:nvSpPr>
          <p:cNvPr id="34" name="Retângulo Arredondado 157">
            <a:extLst>
              <a:ext uri="{FF2B5EF4-FFF2-40B4-BE49-F238E27FC236}">
                <a16:creationId xmlns:a16="http://schemas.microsoft.com/office/drawing/2014/main" id="{D1FB3D65-AE85-4F59-AB96-1BB6653B0B9F}"/>
              </a:ext>
            </a:extLst>
          </p:cNvPr>
          <p:cNvSpPr/>
          <p:nvPr/>
        </p:nvSpPr>
        <p:spPr>
          <a:xfrm>
            <a:off x="5872321" y="6282350"/>
            <a:ext cx="1192059" cy="1064504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CONSUMER/</a:t>
            </a:r>
          </a:p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PRODUCER</a:t>
            </a:r>
          </a:p>
        </p:txBody>
      </p:sp>
      <p:cxnSp>
        <p:nvCxnSpPr>
          <p:cNvPr id="35" name="Conector de Seta Reta 47">
            <a:extLst>
              <a:ext uri="{FF2B5EF4-FFF2-40B4-BE49-F238E27FC236}">
                <a16:creationId xmlns:a16="http://schemas.microsoft.com/office/drawing/2014/main" id="{66B7AFD1-5E71-477A-A658-64DE10D1D634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11774923" y="7398361"/>
            <a:ext cx="0" cy="49395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64">
            <a:extLst>
              <a:ext uri="{FF2B5EF4-FFF2-40B4-BE49-F238E27FC236}">
                <a16:creationId xmlns:a16="http://schemas.microsoft.com/office/drawing/2014/main" id="{AEC025C9-B515-42E5-8CAC-50A17E140270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4128727" y="7451889"/>
            <a:ext cx="0" cy="38562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165">
            <a:extLst>
              <a:ext uri="{FF2B5EF4-FFF2-40B4-BE49-F238E27FC236}">
                <a16:creationId xmlns:a16="http://schemas.microsoft.com/office/drawing/2014/main" id="{A0197F4B-021B-4848-81E0-C9F4905978D0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8231186" y="7398361"/>
            <a:ext cx="1" cy="442901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166">
            <a:extLst>
              <a:ext uri="{FF2B5EF4-FFF2-40B4-BE49-F238E27FC236}">
                <a16:creationId xmlns:a16="http://schemas.microsoft.com/office/drawing/2014/main" id="{0BE156F7-AEA7-4AB6-9E2F-39A315200E15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9467190" y="7398361"/>
            <a:ext cx="0" cy="43915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ilindro 7170">
            <a:extLst>
              <a:ext uri="{FF2B5EF4-FFF2-40B4-BE49-F238E27FC236}">
                <a16:creationId xmlns:a16="http://schemas.microsoft.com/office/drawing/2014/main" id="{99A34223-B27B-4E55-90B1-21178CFC6DCF}"/>
              </a:ext>
            </a:extLst>
          </p:cNvPr>
          <p:cNvSpPr/>
          <p:nvPr/>
        </p:nvSpPr>
        <p:spPr>
          <a:xfrm>
            <a:off x="13760014" y="6105433"/>
            <a:ext cx="644394" cy="501329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STORES</a:t>
            </a:r>
          </a:p>
        </p:txBody>
      </p:sp>
      <p:cxnSp>
        <p:nvCxnSpPr>
          <p:cNvPr id="40" name="Conector de Seta Reta 172">
            <a:extLst>
              <a:ext uri="{FF2B5EF4-FFF2-40B4-BE49-F238E27FC236}">
                <a16:creationId xmlns:a16="http://schemas.microsoft.com/office/drawing/2014/main" id="{585AA2D4-AF24-40C1-87E2-484B7D53EED6}"/>
              </a:ext>
            </a:extLst>
          </p:cNvPr>
          <p:cNvCxnSpPr>
            <a:cxnSpLocks/>
          </p:cNvCxnSpPr>
          <p:nvPr/>
        </p:nvCxnSpPr>
        <p:spPr>
          <a:xfrm flipV="1">
            <a:off x="13965075" y="6606762"/>
            <a:ext cx="0" cy="22802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triangl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tângulo Arredondado 176">
            <a:extLst>
              <a:ext uri="{FF2B5EF4-FFF2-40B4-BE49-F238E27FC236}">
                <a16:creationId xmlns:a16="http://schemas.microsoft.com/office/drawing/2014/main" id="{73A7FA26-F5BA-4693-9AB7-B4F7C9C4FDB9}"/>
              </a:ext>
            </a:extLst>
          </p:cNvPr>
          <p:cNvSpPr/>
          <p:nvPr/>
        </p:nvSpPr>
        <p:spPr>
          <a:xfrm>
            <a:off x="13517008" y="4903839"/>
            <a:ext cx="1208961" cy="617101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REPORTS AND INSIGHTS API</a:t>
            </a:r>
          </a:p>
        </p:txBody>
      </p:sp>
      <p:cxnSp>
        <p:nvCxnSpPr>
          <p:cNvPr id="42" name="Conector de Seta Reta 177">
            <a:extLst>
              <a:ext uri="{FF2B5EF4-FFF2-40B4-BE49-F238E27FC236}">
                <a16:creationId xmlns:a16="http://schemas.microsoft.com/office/drawing/2014/main" id="{9EE6199B-FE85-4BF9-B213-4B42F459FFE3}"/>
              </a:ext>
            </a:extLst>
          </p:cNvPr>
          <p:cNvCxnSpPr>
            <a:cxnSpLocks/>
          </p:cNvCxnSpPr>
          <p:nvPr/>
        </p:nvCxnSpPr>
        <p:spPr>
          <a:xfrm flipV="1">
            <a:off x="14082210" y="5513012"/>
            <a:ext cx="0" cy="47567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tângulo Arredondado 179">
            <a:extLst>
              <a:ext uri="{FF2B5EF4-FFF2-40B4-BE49-F238E27FC236}">
                <a16:creationId xmlns:a16="http://schemas.microsoft.com/office/drawing/2014/main" id="{8806AA03-5245-4576-B99F-3A6F5D21C95C}"/>
              </a:ext>
            </a:extLst>
          </p:cNvPr>
          <p:cNvSpPr/>
          <p:nvPr/>
        </p:nvSpPr>
        <p:spPr>
          <a:xfrm>
            <a:off x="7621137" y="3114129"/>
            <a:ext cx="5524926" cy="411308"/>
          </a:xfrm>
          <a:prstGeom prst="roundRect">
            <a:avLst/>
          </a:prstGeom>
          <a:solidFill>
            <a:srgbClr val="8A8BF2"/>
          </a:solidFill>
          <a:ln w="19050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bg1"/>
                </a:solidFill>
              </a:rPr>
              <a:t>CHANNELS </a:t>
            </a:r>
          </a:p>
        </p:txBody>
      </p:sp>
      <p:sp>
        <p:nvSpPr>
          <p:cNvPr id="44" name="Retângulo Arredondado 180">
            <a:extLst>
              <a:ext uri="{FF2B5EF4-FFF2-40B4-BE49-F238E27FC236}">
                <a16:creationId xmlns:a16="http://schemas.microsoft.com/office/drawing/2014/main" id="{51F7BAAF-AD89-4C19-8FA8-389460E8D23F}"/>
              </a:ext>
            </a:extLst>
          </p:cNvPr>
          <p:cNvSpPr/>
          <p:nvPr/>
        </p:nvSpPr>
        <p:spPr>
          <a:xfrm>
            <a:off x="13413675" y="3105964"/>
            <a:ext cx="1428583" cy="411308"/>
          </a:xfrm>
          <a:prstGeom prst="roundRect">
            <a:avLst/>
          </a:prstGeom>
          <a:solidFill>
            <a:srgbClr val="8A8BF2"/>
          </a:solidFill>
          <a:ln w="19050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INSIGHTS</a:t>
            </a:r>
          </a:p>
        </p:txBody>
      </p:sp>
      <p:sp>
        <p:nvSpPr>
          <p:cNvPr id="45" name="Cilindro 181">
            <a:extLst>
              <a:ext uri="{FF2B5EF4-FFF2-40B4-BE49-F238E27FC236}">
                <a16:creationId xmlns:a16="http://schemas.microsoft.com/office/drawing/2014/main" id="{2FC6F334-A2C3-4DC7-94E9-F4DE62BAD13D}"/>
              </a:ext>
            </a:extLst>
          </p:cNvPr>
          <p:cNvSpPr/>
          <p:nvPr/>
        </p:nvSpPr>
        <p:spPr>
          <a:xfrm>
            <a:off x="11257100" y="6047819"/>
            <a:ext cx="1036131" cy="501329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IN MERMORY</a:t>
            </a:r>
          </a:p>
        </p:txBody>
      </p:sp>
      <p:cxnSp>
        <p:nvCxnSpPr>
          <p:cNvPr id="46" name="Conector de Seta Reta 182">
            <a:extLst>
              <a:ext uri="{FF2B5EF4-FFF2-40B4-BE49-F238E27FC236}">
                <a16:creationId xmlns:a16="http://schemas.microsoft.com/office/drawing/2014/main" id="{B987982D-F92A-4B31-845E-CBDEADB9766B}"/>
              </a:ext>
            </a:extLst>
          </p:cNvPr>
          <p:cNvCxnSpPr>
            <a:cxnSpLocks/>
            <a:stCxn id="31" idx="0"/>
            <a:endCxn id="45" idx="3"/>
          </p:cNvCxnSpPr>
          <p:nvPr/>
        </p:nvCxnSpPr>
        <p:spPr>
          <a:xfrm flipV="1">
            <a:off x="11774923" y="6549148"/>
            <a:ext cx="243" cy="23211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triangl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tângulo Arredondado 183">
            <a:extLst>
              <a:ext uri="{FF2B5EF4-FFF2-40B4-BE49-F238E27FC236}">
                <a16:creationId xmlns:a16="http://schemas.microsoft.com/office/drawing/2014/main" id="{AB519F4D-8B7E-4107-86D5-D4EFC24F73BD}"/>
              </a:ext>
            </a:extLst>
          </p:cNvPr>
          <p:cNvSpPr/>
          <p:nvPr/>
        </p:nvSpPr>
        <p:spPr>
          <a:xfrm>
            <a:off x="10807058" y="5175695"/>
            <a:ext cx="1970641" cy="462655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API’s</a:t>
            </a:r>
            <a:endParaRPr lang="pt-BR" sz="9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" name="Conector de Seta Reta 184">
            <a:extLst>
              <a:ext uri="{FF2B5EF4-FFF2-40B4-BE49-F238E27FC236}">
                <a16:creationId xmlns:a16="http://schemas.microsoft.com/office/drawing/2014/main" id="{ED2A3E3E-B725-4272-8FB9-2B2D71A8AADC}"/>
              </a:ext>
            </a:extLst>
          </p:cNvPr>
          <p:cNvCxnSpPr>
            <a:cxnSpLocks/>
          </p:cNvCxnSpPr>
          <p:nvPr/>
        </p:nvCxnSpPr>
        <p:spPr>
          <a:xfrm flipV="1">
            <a:off x="11787051" y="5618072"/>
            <a:ext cx="0" cy="47567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tângulo Arredondado 185">
            <a:extLst>
              <a:ext uri="{FF2B5EF4-FFF2-40B4-BE49-F238E27FC236}">
                <a16:creationId xmlns:a16="http://schemas.microsoft.com/office/drawing/2014/main" id="{EC6382C7-3C0C-48BE-B986-A04BA4B68DD0}"/>
              </a:ext>
            </a:extLst>
          </p:cNvPr>
          <p:cNvSpPr/>
          <p:nvPr/>
        </p:nvSpPr>
        <p:spPr>
          <a:xfrm>
            <a:off x="7767165" y="5173522"/>
            <a:ext cx="2299902" cy="462655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DOMAINS </a:t>
            </a:r>
            <a:r>
              <a:rPr lang="pt-BR" sz="9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API’s</a:t>
            </a:r>
            <a:endParaRPr lang="pt-BR" sz="9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Cilindro 186">
            <a:extLst>
              <a:ext uri="{FF2B5EF4-FFF2-40B4-BE49-F238E27FC236}">
                <a16:creationId xmlns:a16="http://schemas.microsoft.com/office/drawing/2014/main" id="{6E0AFA10-98E3-4734-91B1-471F2C4D522E}"/>
              </a:ext>
            </a:extLst>
          </p:cNvPr>
          <p:cNvSpPr/>
          <p:nvPr/>
        </p:nvSpPr>
        <p:spPr>
          <a:xfrm>
            <a:off x="7749717" y="6042052"/>
            <a:ext cx="1168758" cy="501329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DOMAIN DB</a:t>
            </a:r>
          </a:p>
        </p:txBody>
      </p:sp>
      <p:cxnSp>
        <p:nvCxnSpPr>
          <p:cNvPr id="51" name="Conector de Seta Reta 187">
            <a:extLst>
              <a:ext uri="{FF2B5EF4-FFF2-40B4-BE49-F238E27FC236}">
                <a16:creationId xmlns:a16="http://schemas.microsoft.com/office/drawing/2014/main" id="{05C483DC-F010-43E0-AABE-41BC49AE6A62}"/>
              </a:ext>
            </a:extLst>
          </p:cNvPr>
          <p:cNvCxnSpPr>
            <a:cxnSpLocks/>
          </p:cNvCxnSpPr>
          <p:nvPr/>
        </p:nvCxnSpPr>
        <p:spPr>
          <a:xfrm flipV="1">
            <a:off x="8116819" y="6543382"/>
            <a:ext cx="0" cy="23787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triangl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188">
            <a:extLst>
              <a:ext uri="{FF2B5EF4-FFF2-40B4-BE49-F238E27FC236}">
                <a16:creationId xmlns:a16="http://schemas.microsoft.com/office/drawing/2014/main" id="{64C43A88-D175-40C4-AB49-C8EEC6EFCF15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8918475" y="6450698"/>
            <a:ext cx="548715" cy="33056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192">
            <a:extLst>
              <a:ext uri="{FF2B5EF4-FFF2-40B4-BE49-F238E27FC236}">
                <a16:creationId xmlns:a16="http://schemas.microsoft.com/office/drawing/2014/main" id="{18ECC7C9-F157-486F-A15D-A5D11C074078}"/>
              </a:ext>
            </a:extLst>
          </p:cNvPr>
          <p:cNvCxnSpPr>
            <a:cxnSpLocks/>
          </p:cNvCxnSpPr>
          <p:nvPr/>
        </p:nvCxnSpPr>
        <p:spPr>
          <a:xfrm flipV="1">
            <a:off x="8334096" y="5636177"/>
            <a:ext cx="0" cy="47567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triangl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193">
            <a:extLst>
              <a:ext uri="{FF2B5EF4-FFF2-40B4-BE49-F238E27FC236}">
                <a16:creationId xmlns:a16="http://schemas.microsoft.com/office/drawing/2014/main" id="{C03ACB26-A43E-4F29-982D-ACF0B713561C}"/>
              </a:ext>
            </a:extLst>
          </p:cNvPr>
          <p:cNvCxnSpPr>
            <a:cxnSpLocks/>
          </p:cNvCxnSpPr>
          <p:nvPr/>
        </p:nvCxnSpPr>
        <p:spPr>
          <a:xfrm flipV="1">
            <a:off x="13652961" y="3525437"/>
            <a:ext cx="0" cy="140308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195">
            <a:extLst>
              <a:ext uri="{FF2B5EF4-FFF2-40B4-BE49-F238E27FC236}">
                <a16:creationId xmlns:a16="http://schemas.microsoft.com/office/drawing/2014/main" id="{93BAD3E3-4586-4A32-952B-C94887DD8496}"/>
              </a:ext>
            </a:extLst>
          </p:cNvPr>
          <p:cNvCxnSpPr>
            <a:cxnSpLocks/>
          </p:cNvCxnSpPr>
          <p:nvPr/>
        </p:nvCxnSpPr>
        <p:spPr>
          <a:xfrm flipV="1">
            <a:off x="10908163" y="3517273"/>
            <a:ext cx="0" cy="168737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tângulo Arredondado 178">
            <a:extLst>
              <a:ext uri="{FF2B5EF4-FFF2-40B4-BE49-F238E27FC236}">
                <a16:creationId xmlns:a16="http://schemas.microsoft.com/office/drawing/2014/main" id="{B0F6A5A9-C2F3-4745-85F7-1525682B1F3F}"/>
              </a:ext>
            </a:extLst>
          </p:cNvPr>
          <p:cNvSpPr/>
          <p:nvPr/>
        </p:nvSpPr>
        <p:spPr>
          <a:xfrm>
            <a:off x="7621138" y="3687905"/>
            <a:ext cx="7221121" cy="411308"/>
          </a:xfrm>
          <a:prstGeom prst="roundRect">
            <a:avLst/>
          </a:prstGeom>
          <a:solidFill>
            <a:srgbClr val="0070C0"/>
          </a:solidFill>
          <a:ln w="19050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bg1"/>
                </a:solidFill>
              </a:rPr>
              <a:t>API GATEWAY / REACTIVE INTERACTION GATEWAY</a:t>
            </a:r>
          </a:p>
        </p:txBody>
      </p:sp>
      <p:sp>
        <p:nvSpPr>
          <p:cNvPr id="57" name="Cilindro 198">
            <a:extLst>
              <a:ext uri="{FF2B5EF4-FFF2-40B4-BE49-F238E27FC236}">
                <a16:creationId xmlns:a16="http://schemas.microsoft.com/office/drawing/2014/main" id="{ED567F44-6F10-463D-A87A-CA277536EC2E}"/>
              </a:ext>
            </a:extLst>
          </p:cNvPr>
          <p:cNvSpPr/>
          <p:nvPr/>
        </p:nvSpPr>
        <p:spPr>
          <a:xfrm>
            <a:off x="5945176" y="5385513"/>
            <a:ext cx="1036131" cy="501329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IN MERMORY</a:t>
            </a:r>
          </a:p>
        </p:txBody>
      </p:sp>
      <p:cxnSp>
        <p:nvCxnSpPr>
          <p:cNvPr id="58" name="Conector de Seta Reta 199">
            <a:extLst>
              <a:ext uri="{FF2B5EF4-FFF2-40B4-BE49-F238E27FC236}">
                <a16:creationId xmlns:a16="http://schemas.microsoft.com/office/drawing/2014/main" id="{ADDC58EB-F1F9-4CA5-867B-B5F5C62614B0}"/>
              </a:ext>
            </a:extLst>
          </p:cNvPr>
          <p:cNvCxnSpPr>
            <a:cxnSpLocks/>
            <a:stCxn id="34" idx="0"/>
            <a:endCxn id="57" idx="3"/>
          </p:cNvCxnSpPr>
          <p:nvPr/>
        </p:nvCxnSpPr>
        <p:spPr>
          <a:xfrm flipH="1" flipV="1">
            <a:off x="6463242" y="5886842"/>
            <a:ext cx="5109" cy="39550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triangl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tângulo Arredondado 204">
            <a:extLst>
              <a:ext uri="{FF2B5EF4-FFF2-40B4-BE49-F238E27FC236}">
                <a16:creationId xmlns:a16="http://schemas.microsoft.com/office/drawing/2014/main" id="{7B8AB3C7-775F-4A0B-8973-13AAF1AD4B91}"/>
              </a:ext>
            </a:extLst>
          </p:cNvPr>
          <p:cNvSpPr/>
          <p:nvPr/>
        </p:nvSpPr>
        <p:spPr>
          <a:xfrm>
            <a:off x="4231834" y="6005527"/>
            <a:ext cx="979474" cy="617101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CONSUMER</a:t>
            </a:r>
          </a:p>
        </p:txBody>
      </p:sp>
      <p:sp>
        <p:nvSpPr>
          <p:cNvPr id="60" name="Retângulo Arredondado 203">
            <a:extLst>
              <a:ext uri="{FF2B5EF4-FFF2-40B4-BE49-F238E27FC236}">
                <a16:creationId xmlns:a16="http://schemas.microsoft.com/office/drawing/2014/main" id="{F1C97634-7602-4E1B-9D1B-3C643B997F00}"/>
              </a:ext>
            </a:extLst>
          </p:cNvPr>
          <p:cNvSpPr/>
          <p:nvPr/>
        </p:nvSpPr>
        <p:spPr>
          <a:xfrm>
            <a:off x="4118732" y="6088941"/>
            <a:ext cx="979474" cy="617101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CONSUMER</a:t>
            </a:r>
          </a:p>
        </p:txBody>
      </p:sp>
      <p:sp>
        <p:nvSpPr>
          <p:cNvPr id="61" name="Retângulo Arredondado 205">
            <a:extLst>
              <a:ext uri="{FF2B5EF4-FFF2-40B4-BE49-F238E27FC236}">
                <a16:creationId xmlns:a16="http://schemas.microsoft.com/office/drawing/2014/main" id="{2EA05392-BA07-4D9C-B45E-EC5D9264FDAE}"/>
              </a:ext>
            </a:extLst>
          </p:cNvPr>
          <p:cNvSpPr/>
          <p:nvPr/>
        </p:nvSpPr>
        <p:spPr>
          <a:xfrm>
            <a:off x="3329364" y="6994746"/>
            <a:ext cx="979474" cy="498850"/>
          </a:xfrm>
          <a:prstGeom prst="roundRect">
            <a:avLst>
              <a:gd name="adj" fmla="val 23565"/>
            </a:avLst>
          </a:prstGeom>
          <a:solidFill>
            <a:schemeClr val="accent6">
              <a:lumMod val="75000"/>
            </a:schemeClr>
          </a:solidFill>
          <a:ln w="3175" cmpd="sng">
            <a:solidFill>
              <a:schemeClr val="accent6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CDC</a:t>
            </a:r>
          </a:p>
        </p:txBody>
      </p:sp>
      <p:sp>
        <p:nvSpPr>
          <p:cNvPr id="62" name="Retângulo Arredondado 207">
            <a:extLst>
              <a:ext uri="{FF2B5EF4-FFF2-40B4-BE49-F238E27FC236}">
                <a16:creationId xmlns:a16="http://schemas.microsoft.com/office/drawing/2014/main" id="{1FD4CE2A-F408-48FA-9577-96AAD88A4536}"/>
              </a:ext>
            </a:extLst>
          </p:cNvPr>
          <p:cNvSpPr/>
          <p:nvPr/>
        </p:nvSpPr>
        <p:spPr>
          <a:xfrm>
            <a:off x="3116820" y="5189851"/>
            <a:ext cx="979474" cy="617101"/>
          </a:xfrm>
          <a:prstGeom prst="roundRect">
            <a:avLst>
              <a:gd name="adj" fmla="val 23565"/>
            </a:avLst>
          </a:prstGeom>
          <a:solidFill>
            <a:schemeClr val="accent2">
              <a:lumMod val="50000"/>
            </a:schemeClr>
          </a:solidFill>
          <a:ln w="3175" cmpd="sng">
            <a:solidFill>
              <a:schemeClr val="accent3">
                <a:lumMod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LEGACY SYSTEMS</a:t>
            </a:r>
          </a:p>
        </p:txBody>
      </p:sp>
      <p:cxnSp>
        <p:nvCxnSpPr>
          <p:cNvPr id="63" name="Conector de Seta Reta 210">
            <a:extLst>
              <a:ext uri="{FF2B5EF4-FFF2-40B4-BE49-F238E27FC236}">
                <a16:creationId xmlns:a16="http://schemas.microsoft.com/office/drawing/2014/main" id="{06FCD44E-2408-4654-8362-DC65F490BA61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6463242" y="7346854"/>
            <a:ext cx="5109" cy="49066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triangl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Cilindro 212">
            <a:extLst>
              <a:ext uri="{FF2B5EF4-FFF2-40B4-BE49-F238E27FC236}">
                <a16:creationId xmlns:a16="http://schemas.microsoft.com/office/drawing/2014/main" id="{DF0CC7B7-8283-4EDC-8345-619B79FEEACA}"/>
              </a:ext>
            </a:extLst>
          </p:cNvPr>
          <p:cNvSpPr/>
          <p:nvPr/>
        </p:nvSpPr>
        <p:spPr>
          <a:xfrm>
            <a:off x="3081203" y="6111854"/>
            <a:ext cx="979474" cy="501329"/>
          </a:xfrm>
          <a:prstGeom prst="can">
            <a:avLst/>
          </a:prstGeom>
          <a:solidFill>
            <a:schemeClr val="accent2">
              <a:lumMod val="50000"/>
            </a:schemeClr>
          </a:solidFill>
          <a:ln w="3175" cmpd="sng">
            <a:solidFill>
              <a:schemeClr val="accent3">
                <a:lumMod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LEGACY DB</a:t>
            </a:r>
          </a:p>
        </p:txBody>
      </p:sp>
      <p:sp>
        <p:nvSpPr>
          <p:cNvPr id="65" name="Retângulo Arredondado 213">
            <a:extLst>
              <a:ext uri="{FF2B5EF4-FFF2-40B4-BE49-F238E27FC236}">
                <a16:creationId xmlns:a16="http://schemas.microsoft.com/office/drawing/2014/main" id="{8092C763-B99A-432F-ACC3-2FFED267476A}"/>
              </a:ext>
            </a:extLst>
          </p:cNvPr>
          <p:cNvSpPr/>
          <p:nvPr/>
        </p:nvSpPr>
        <p:spPr>
          <a:xfrm>
            <a:off x="4392136" y="5189851"/>
            <a:ext cx="795632" cy="617101"/>
          </a:xfrm>
          <a:prstGeom prst="roundRect">
            <a:avLst>
              <a:gd name="adj" fmla="val 23565"/>
            </a:avLst>
          </a:prstGeom>
          <a:solidFill>
            <a:schemeClr val="accent3">
              <a:lumMod val="75000"/>
            </a:schemeClr>
          </a:solidFill>
          <a:ln w="3175" cmpd="sng">
            <a:solidFill>
              <a:schemeClr val="accent3">
                <a:lumMod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ACL</a:t>
            </a:r>
          </a:p>
        </p:txBody>
      </p:sp>
      <p:cxnSp>
        <p:nvCxnSpPr>
          <p:cNvPr id="66" name="Conector de Seta Reta 214">
            <a:extLst>
              <a:ext uri="{FF2B5EF4-FFF2-40B4-BE49-F238E27FC236}">
                <a16:creationId xmlns:a16="http://schemas.microsoft.com/office/drawing/2014/main" id="{ACD45A63-AEDB-4FA6-AAF6-B5D634147701}"/>
              </a:ext>
            </a:extLst>
          </p:cNvPr>
          <p:cNvCxnSpPr>
            <a:cxnSpLocks/>
          </p:cNvCxnSpPr>
          <p:nvPr/>
        </p:nvCxnSpPr>
        <p:spPr>
          <a:xfrm flipV="1">
            <a:off x="4746146" y="6706042"/>
            <a:ext cx="0" cy="113147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216">
            <a:extLst>
              <a:ext uri="{FF2B5EF4-FFF2-40B4-BE49-F238E27FC236}">
                <a16:creationId xmlns:a16="http://schemas.microsoft.com/office/drawing/2014/main" id="{043B6359-BFD6-4857-908A-253F667136CE}"/>
              </a:ext>
            </a:extLst>
          </p:cNvPr>
          <p:cNvCxnSpPr>
            <a:cxnSpLocks/>
          </p:cNvCxnSpPr>
          <p:nvPr/>
        </p:nvCxnSpPr>
        <p:spPr>
          <a:xfrm flipV="1">
            <a:off x="4745608" y="5792617"/>
            <a:ext cx="0" cy="290661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220">
            <a:extLst>
              <a:ext uri="{FF2B5EF4-FFF2-40B4-BE49-F238E27FC236}">
                <a16:creationId xmlns:a16="http://schemas.microsoft.com/office/drawing/2014/main" id="{0D419C1F-67A7-4A86-B8AD-0ACC643526FA}"/>
              </a:ext>
            </a:extLst>
          </p:cNvPr>
          <p:cNvCxnSpPr>
            <a:cxnSpLocks/>
            <a:stCxn id="65" idx="1"/>
            <a:endCxn id="62" idx="3"/>
          </p:cNvCxnSpPr>
          <p:nvPr/>
        </p:nvCxnSpPr>
        <p:spPr>
          <a:xfrm flipH="1">
            <a:off x="4096294" y="5498401"/>
            <a:ext cx="295843" cy="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223">
            <a:extLst>
              <a:ext uri="{FF2B5EF4-FFF2-40B4-BE49-F238E27FC236}">
                <a16:creationId xmlns:a16="http://schemas.microsoft.com/office/drawing/2014/main" id="{6A8ADF35-5A75-45F8-8EEF-F725949C5E29}"/>
              </a:ext>
            </a:extLst>
          </p:cNvPr>
          <p:cNvCxnSpPr>
            <a:cxnSpLocks/>
          </p:cNvCxnSpPr>
          <p:nvPr/>
        </p:nvCxnSpPr>
        <p:spPr>
          <a:xfrm>
            <a:off x="3582991" y="5821192"/>
            <a:ext cx="5086" cy="26774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de Seta Reta 228">
            <a:extLst>
              <a:ext uri="{FF2B5EF4-FFF2-40B4-BE49-F238E27FC236}">
                <a16:creationId xmlns:a16="http://schemas.microsoft.com/office/drawing/2014/main" id="{2CEC9E9B-8250-4C6D-84F0-048C9BD03734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3819101" y="6622628"/>
            <a:ext cx="0" cy="37211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231">
            <a:extLst>
              <a:ext uri="{FF2B5EF4-FFF2-40B4-BE49-F238E27FC236}">
                <a16:creationId xmlns:a16="http://schemas.microsoft.com/office/drawing/2014/main" id="{3E13B4E7-C344-4DF0-B1D9-CBDF652A58DB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3819101" y="7493596"/>
            <a:ext cx="0" cy="34391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232">
            <a:extLst>
              <a:ext uri="{FF2B5EF4-FFF2-40B4-BE49-F238E27FC236}">
                <a16:creationId xmlns:a16="http://schemas.microsoft.com/office/drawing/2014/main" id="{A17328FF-7FF6-4D33-A9F2-6F0DCAF53BCD}"/>
              </a:ext>
            </a:extLst>
          </p:cNvPr>
          <p:cNvCxnSpPr>
            <a:cxnSpLocks/>
          </p:cNvCxnSpPr>
          <p:nvPr/>
        </p:nvCxnSpPr>
        <p:spPr>
          <a:xfrm flipV="1">
            <a:off x="7859644" y="4112217"/>
            <a:ext cx="5872" cy="106600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triangl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2679E28-69DF-4E8C-934F-D2EB3A0CF1AC}"/>
              </a:ext>
            </a:extLst>
          </p:cNvPr>
          <p:cNvGrpSpPr/>
          <p:nvPr/>
        </p:nvGrpSpPr>
        <p:grpSpPr>
          <a:xfrm>
            <a:off x="861705" y="6706042"/>
            <a:ext cx="3394703" cy="1312323"/>
            <a:chOff x="861705" y="6706042"/>
            <a:chExt cx="3394703" cy="131232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7105B20-C993-49E4-A3CC-ADA4388CEE33}"/>
                </a:ext>
              </a:extLst>
            </p:cNvPr>
            <p:cNvCxnSpPr>
              <a:cxnSpLocks/>
            </p:cNvCxnSpPr>
            <p:nvPr/>
          </p:nvCxnSpPr>
          <p:spPr>
            <a:xfrm>
              <a:off x="2471046" y="6762898"/>
              <a:ext cx="1785362" cy="24129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285BA17-1C59-4236-8A22-80BB1700B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1046" y="7493348"/>
              <a:ext cx="1759593" cy="457345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B79D652-10A1-4C4F-924D-389F76C454F6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" y="6865257"/>
              <a:ext cx="2443778" cy="15470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C37C8C7-DD31-44AB-9AE7-ED1544ED94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561" y="7477582"/>
              <a:ext cx="2414695" cy="451511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tângulo Arredondado 205">
              <a:extLst>
                <a:ext uri="{FF2B5EF4-FFF2-40B4-BE49-F238E27FC236}">
                  <a16:creationId xmlns:a16="http://schemas.microsoft.com/office/drawing/2014/main" id="{0A1A87C9-6956-480C-BF36-6FDAEC48120D}"/>
                </a:ext>
              </a:extLst>
            </p:cNvPr>
            <p:cNvSpPr/>
            <p:nvPr/>
          </p:nvSpPr>
          <p:spPr>
            <a:xfrm>
              <a:off x="861705" y="6706042"/>
              <a:ext cx="1708634" cy="1312323"/>
            </a:xfrm>
            <a:prstGeom prst="roundRect">
              <a:avLst>
                <a:gd name="adj" fmla="val 23565"/>
              </a:avLst>
            </a:prstGeom>
            <a:solidFill>
              <a:schemeClr val="accent4">
                <a:lumMod val="75000"/>
              </a:schemeClr>
            </a:solidFill>
            <a:ln w="3175" cmpd="sng">
              <a:solidFill>
                <a:schemeClr val="accent1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CDC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460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B3EB4D49-1390-4F25-BD68-77D132151550}"/>
              </a:ext>
            </a:extLst>
          </p:cNvPr>
          <p:cNvSpPr txBox="1">
            <a:spLocks/>
          </p:cNvSpPr>
          <p:nvPr/>
        </p:nvSpPr>
        <p:spPr>
          <a:xfrm>
            <a:off x="1780673" y="1421358"/>
            <a:ext cx="13716000" cy="1064793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pt-BR" sz="72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a typeface="+mn-ea"/>
                <a:cs typeface="Poppins ExtraBold" panose="00000900000000000000" pitchFamily="2" charset="0"/>
              </a:rPr>
              <a:t>Dados descentralizados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D66547F0-F5C5-4F1F-8D7B-045D42922F5F}"/>
              </a:ext>
            </a:extLst>
          </p:cNvPr>
          <p:cNvSpPr txBox="1">
            <a:spLocks/>
          </p:cNvSpPr>
          <p:nvPr/>
        </p:nvSpPr>
        <p:spPr>
          <a:xfrm>
            <a:off x="1901372" y="3149206"/>
            <a:ext cx="8615407" cy="1865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chemeClr val="tx2"/>
                </a:solidFill>
              </a:rPr>
              <a:t>Armazenamento de dados independentes por serviço </a:t>
            </a:r>
            <a:r>
              <a:rPr lang="pt-BR" sz="1800" dirty="0">
                <a:solidFill>
                  <a:schemeClr val="tx2"/>
                </a:solidFill>
              </a:rPr>
              <a:t>levam à fragmentação das visões de dados. </a:t>
            </a:r>
            <a:r>
              <a:rPr lang="pt-BR" sz="1800" dirty="0" err="1">
                <a:solidFill>
                  <a:schemeClr val="tx2"/>
                </a:solidFill>
              </a:rPr>
              <a:t>Ex</a:t>
            </a:r>
            <a:r>
              <a:rPr lang="pt-BR" sz="1800" dirty="0">
                <a:solidFill>
                  <a:schemeClr val="tx2"/>
                </a:solidFill>
              </a:rPr>
              <a:t>: visão sobreposta/compartilhada de “cliente” ou “pedido de vendas”</a:t>
            </a:r>
          </a:p>
          <a:p>
            <a:r>
              <a:rPr lang="pt-BR" sz="1800" dirty="0">
                <a:solidFill>
                  <a:schemeClr val="tx2"/>
                </a:solidFill>
              </a:rPr>
              <a:t>A sincronização dos repositórios de dados precisa ser endereçada (eventos são uma saída para isso)</a:t>
            </a:r>
          </a:p>
          <a:p>
            <a:r>
              <a:rPr lang="pt-BR" sz="1800" b="1" dirty="0">
                <a:solidFill>
                  <a:schemeClr val="tx2"/>
                </a:solidFill>
              </a:rPr>
              <a:t>Dados</a:t>
            </a:r>
            <a:r>
              <a:rPr lang="pt-BR" sz="1800" dirty="0">
                <a:solidFill>
                  <a:schemeClr val="tx2"/>
                </a:solidFill>
              </a:rPr>
              <a:t>, muito provavelmente, serão </a:t>
            </a:r>
            <a:r>
              <a:rPr lang="pt-BR" sz="1800" b="1" dirty="0">
                <a:solidFill>
                  <a:schemeClr val="tx2"/>
                </a:solidFill>
              </a:rPr>
              <a:t>eventualmente consistentes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B1C8730-31D3-4413-94AE-4D6F1E3929D7}"/>
              </a:ext>
            </a:extLst>
          </p:cNvPr>
          <p:cNvGrpSpPr/>
          <p:nvPr/>
        </p:nvGrpSpPr>
        <p:grpSpPr>
          <a:xfrm>
            <a:off x="10621787" y="3163371"/>
            <a:ext cx="5067249" cy="2329213"/>
            <a:chOff x="4848276" y="2398610"/>
            <a:chExt cx="6702138" cy="3230927"/>
          </a:xfrm>
        </p:grpSpPr>
        <p:sp>
          <p:nvSpPr>
            <p:cNvPr id="78" name="Rounded Rectangle 3">
              <a:extLst>
                <a:ext uri="{FF2B5EF4-FFF2-40B4-BE49-F238E27FC236}">
                  <a16:creationId xmlns:a16="http://schemas.microsoft.com/office/drawing/2014/main" id="{9F2B49B8-8689-4BFF-8D1A-17B47142A282}"/>
                </a:ext>
              </a:extLst>
            </p:cNvPr>
            <p:cNvSpPr/>
            <p:nvPr/>
          </p:nvSpPr>
          <p:spPr bwMode="auto">
            <a:xfrm>
              <a:off x="4848277" y="2398610"/>
              <a:ext cx="6702136" cy="515457"/>
            </a:xfrm>
            <a:prstGeom prst="roundRect">
              <a:avLst/>
            </a:prstGeom>
            <a:solidFill>
              <a:schemeClr val="accent1">
                <a:alpha val="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pt-BR" sz="10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endParaRPr>
            </a:p>
          </p:txBody>
        </p:sp>
        <p:sp>
          <p:nvSpPr>
            <p:cNvPr id="79" name="Rounded Rectangle 4">
              <a:extLst>
                <a:ext uri="{FF2B5EF4-FFF2-40B4-BE49-F238E27FC236}">
                  <a16:creationId xmlns:a16="http://schemas.microsoft.com/office/drawing/2014/main" id="{29B72047-5127-4A21-8ADC-65C1C3641E5F}"/>
                </a:ext>
              </a:extLst>
            </p:cNvPr>
            <p:cNvSpPr/>
            <p:nvPr/>
          </p:nvSpPr>
          <p:spPr bwMode="auto">
            <a:xfrm>
              <a:off x="4848276" y="3001134"/>
              <a:ext cx="6702138" cy="1235585"/>
            </a:xfrm>
            <a:prstGeom prst="roundRect">
              <a:avLst/>
            </a:prstGeom>
            <a:solidFill>
              <a:schemeClr val="accent1">
                <a:alpha val="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pt-BR" sz="10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endParaRPr>
            </a:p>
          </p:txBody>
        </p:sp>
        <p:sp>
          <p:nvSpPr>
            <p:cNvPr id="80" name="Rounded Rectangle 5">
              <a:extLst>
                <a:ext uri="{FF2B5EF4-FFF2-40B4-BE49-F238E27FC236}">
                  <a16:creationId xmlns:a16="http://schemas.microsoft.com/office/drawing/2014/main" id="{64EB7BF0-2979-4B1B-AB59-CA58503D2CEF}"/>
                </a:ext>
              </a:extLst>
            </p:cNvPr>
            <p:cNvSpPr/>
            <p:nvPr/>
          </p:nvSpPr>
          <p:spPr bwMode="auto">
            <a:xfrm>
              <a:off x="4848276" y="4305092"/>
              <a:ext cx="6702138" cy="906630"/>
            </a:xfrm>
            <a:prstGeom prst="roundRect">
              <a:avLst/>
            </a:prstGeom>
            <a:solidFill>
              <a:schemeClr val="accent3">
                <a:alpha val="24000"/>
              </a:schemeClr>
            </a:solidFill>
            <a:ln w="9525"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pt-BR" sz="10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endParaRPr>
            </a:p>
          </p:txBody>
        </p:sp>
        <p:pic>
          <p:nvPicPr>
            <p:cNvPr id="81" name="Immagine 11">
              <a:extLst>
                <a:ext uri="{FF2B5EF4-FFF2-40B4-BE49-F238E27FC236}">
                  <a16:creationId xmlns:a16="http://schemas.microsoft.com/office/drawing/2014/main" id="{27833702-5B24-4B92-80A8-8810C375C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133" y="2515796"/>
              <a:ext cx="456301" cy="300858"/>
            </a:xfrm>
            <a:prstGeom prst="rect">
              <a:avLst/>
            </a:prstGeom>
          </p:spPr>
        </p:pic>
        <p:sp>
          <p:nvSpPr>
            <p:cNvPr id="82" name="Rounded Rectangle 7">
              <a:extLst>
                <a:ext uri="{FF2B5EF4-FFF2-40B4-BE49-F238E27FC236}">
                  <a16:creationId xmlns:a16="http://schemas.microsoft.com/office/drawing/2014/main" id="{1985D8DD-4497-49EB-9452-60850E8DBF52}"/>
                </a:ext>
              </a:extLst>
            </p:cNvPr>
            <p:cNvSpPr/>
            <p:nvPr/>
          </p:nvSpPr>
          <p:spPr bwMode="auto">
            <a:xfrm>
              <a:off x="5062144" y="3108456"/>
              <a:ext cx="1922600" cy="1995629"/>
            </a:xfrm>
            <a:prstGeom prst="roundRect">
              <a:avLst/>
            </a:prstGeom>
            <a:solidFill>
              <a:schemeClr val="accent1">
                <a:alpha val="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pt-BR" sz="10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endParaRPr>
            </a:p>
          </p:txBody>
        </p:sp>
        <p:pic>
          <p:nvPicPr>
            <p:cNvPr id="83" name="Picture 2" descr="http://www.relevanttools.com/img/icon_database_orange.png">
              <a:extLst>
                <a:ext uri="{FF2B5EF4-FFF2-40B4-BE49-F238E27FC236}">
                  <a16:creationId xmlns:a16="http://schemas.microsoft.com/office/drawing/2014/main" id="{E1F8816C-DA0B-4EEC-9AAD-766D2B39CA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587" y="4480769"/>
              <a:ext cx="901764" cy="503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Rounded Rectangle 9">
              <a:extLst>
                <a:ext uri="{FF2B5EF4-FFF2-40B4-BE49-F238E27FC236}">
                  <a16:creationId xmlns:a16="http://schemas.microsoft.com/office/drawing/2014/main" id="{6F1ABC44-D0ED-4654-BCE9-AA02C0E8D05E}"/>
                </a:ext>
              </a:extLst>
            </p:cNvPr>
            <p:cNvSpPr/>
            <p:nvPr/>
          </p:nvSpPr>
          <p:spPr bwMode="auto">
            <a:xfrm>
              <a:off x="7215983" y="3123019"/>
              <a:ext cx="1922600" cy="1995629"/>
            </a:xfrm>
            <a:prstGeom prst="roundRect">
              <a:avLst/>
            </a:prstGeom>
            <a:solidFill>
              <a:schemeClr val="accent1">
                <a:alpha val="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pt-BR" sz="10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endParaRPr>
            </a:p>
          </p:txBody>
        </p:sp>
        <p:pic>
          <p:nvPicPr>
            <p:cNvPr id="86" name="Picture 2" descr="http://www.relevanttools.com/img/icon_database_orange.png">
              <a:extLst>
                <a:ext uri="{FF2B5EF4-FFF2-40B4-BE49-F238E27FC236}">
                  <a16:creationId xmlns:a16="http://schemas.microsoft.com/office/drawing/2014/main" id="{E84F22AA-4E70-4CCC-B75C-A9DC4D404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144" y="4380175"/>
              <a:ext cx="901764" cy="503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Rounded Rectangle 11">
              <a:extLst>
                <a:ext uri="{FF2B5EF4-FFF2-40B4-BE49-F238E27FC236}">
                  <a16:creationId xmlns:a16="http://schemas.microsoft.com/office/drawing/2014/main" id="{F4E08765-5F19-4F10-886F-5CDB9B5FCC26}"/>
                </a:ext>
              </a:extLst>
            </p:cNvPr>
            <p:cNvSpPr/>
            <p:nvPr/>
          </p:nvSpPr>
          <p:spPr bwMode="auto">
            <a:xfrm>
              <a:off x="9410288" y="3123018"/>
              <a:ext cx="1922600" cy="1995629"/>
            </a:xfrm>
            <a:prstGeom prst="roundRect">
              <a:avLst/>
            </a:prstGeom>
            <a:solidFill>
              <a:schemeClr val="accent1">
                <a:alpha val="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pt-BR" sz="10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endParaRPr>
            </a:p>
          </p:txBody>
        </p:sp>
        <p:pic>
          <p:nvPicPr>
            <p:cNvPr id="89" name="Picture 2" descr="http://www.relevanttools.com/img/icon_database_orange.png">
              <a:extLst>
                <a:ext uri="{FF2B5EF4-FFF2-40B4-BE49-F238E27FC236}">
                  <a16:creationId xmlns:a16="http://schemas.microsoft.com/office/drawing/2014/main" id="{8B41B8E8-A8B7-49E5-9369-72888254B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0706" y="4499087"/>
              <a:ext cx="901764" cy="503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Rounded Rectangle 13">
              <a:extLst>
                <a:ext uri="{FF2B5EF4-FFF2-40B4-BE49-F238E27FC236}">
                  <a16:creationId xmlns:a16="http://schemas.microsoft.com/office/drawing/2014/main" id="{8E8EA575-CB1F-4855-9E83-02D10584536E}"/>
                </a:ext>
              </a:extLst>
            </p:cNvPr>
            <p:cNvSpPr/>
            <p:nvPr/>
          </p:nvSpPr>
          <p:spPr bwMode="auto">
            <a:xfrm>
              <a:off x="7822580" y="3569320"/>
              <a:ext cx="780890" cy="4378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pt-BR" sz="8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</a:rPr>
                <a:t>Service</a:t>
              </a:r>
              <a:endParaRPr lang="pt-BR" sz="800" b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91" name="Rounded Rectangle 14">
              <a:extLst>
                <a:ext uri="{FF2B5EF4-FFF2-40B4-BE49-F238E27FC236}">
                  <a16:creationId xmlns:a16="http://schemas.microsoft.com/office/drawing/2014/main" id="{4FD4F0DA-172A-419F-A281-BFF4FE00393C}"/>
                </a:ext>
              </a:extLst>
            </p:cNvPr>
            <p:cNvSpPr/>
            <p:nvPr/>
          </p:nvSpPr>
          <p:spPr bwMode="auto">
            <a:xfrm>
              <a:off x="9776693" y="3385130"/>
              <a:ext cx="780890" cy="4378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pt-BR" sz="8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</a:rPr>
                <a:t>Service</a:t>
              </a:r>
              <a:endParaRPr lang="pt-BR" sz="800" b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92" name="Rounded Rectangle 15">
              <a:extLst>
                <a:ext uri="{FF2B5EF4-FFF2-40B4-BE49-F238E27FC236}">
                  <a16:creationId xmlns:a16="http://schemas.microsoft.com/office/drawing/2014/main" id="{B679AC7E-4759-4E16-BEDE-660BCD036A29}"/>
                </a:ext>
              </a:extLst>
            </p:cNvPr>
            <p:cNvSpPr/>
            <p:nvPr/>
          </p:nvSpPr>
          <p:spPr bwMode="auto">
            <a:xfrm>
              <a:off x="10109146" y="3682758"/>
              <a:ext cx="780890" cy="4378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pt-BR" sz="8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</a:rPr>
                <a:t>Service</a:t>
              </a:r>
              <a:endParaRPr lang="pt-BR" sz="800" b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93" name="Rounded Rectangle 16">
              <a:extLst>
                <a:ext uri="{FF2B5EF4-FFF2-40B4-BE49-F238E27FC236}">
                  <a16:creationId xmlns:a16="http://schemas.microsoft.com/office/drawing/2014/main" id="{A9FB3C8B-8EE0-4530-887D-15EF5CFD1EDE}"/>
                </a:ext>
              </a:extLst>
            </p:cNvPr>
            <p:cNvSpPr/>
            <p:nvPr/>
          </p:nvSpPr>
          <p:spPr bwMode="auto">
            <a:xfrm>
              <a:off x="5272300" y="3244951"/>
              <a:ext cx="780890" cy="4378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pt-BR" sz="8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</a:rPr>
                <a:t>Service</a:t>
              </a:r>
              <a:endParaRPr lang="pt-BR" sz="800" b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94" name="Rounded Rectangle 17">
              <a:extLst>
                <a:ext uri="{FF2B5EF4-FFF2-40B4-BE49-F238E27FC236}">
                  <a16:creationId xmlns:a16="http://schemas.microsoft.com/office/drawing/2014/main" id="{275AEF1F-E17A-4FF4-8C0D-A04149876BAC}"/>
                </a:ext>
              </a:extLst>
            </p:cNvPr>
            <p:cNvSpPr/>
            <p:nvPr/>
          </p:nvSpPr>
          <p:spPr bwMode="auto">
            <a:xfrm>
              <a:off x="5539857" y="3506014"/>
              <a:ext cx="780890" cy="4378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pt-BR" sz="8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</a:rPr>
                <a:t>Service</a:t>
              </a:r>
              <a:endParaRPr lang="pt-BR" sz="800" b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95" name="Rounded Rectangle 18">
              <a:extLst>
                <a:ext uri="{FF2B5EF4-FFF2-40B4-BE49-F238E27FC236}">
                  <a16:creationId xmlns:a16="http://schemas.microsoft.com/office/drawing/2014/main" id="{CD059627-328D-411A-A65A-60BB5602EE90}"/>
                </a:ext>
              </a:extLst>
            </p:cNvPr>
            <p:cNvSpPr/>
            <p:nvPr/>
          </p:nvSpPr>
          <p:spPr bwMode="auto">
            <a:xfrm>
              <a:off x="5741350" y="3747348"/>
              <a:ext cx="780890" cy="4378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pt-BR" sz="8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</a:rPr>
                <a:t>Service</a:t>
              </a:r>
              <a:endParaRPr lang="pt-BR" sz="800" b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96" name="Left-Right Arrow 19">
              <a:extLst>
                <a:ext uri="{FF2B5EF4-FFF2-40B4-BE49-F238E27FC236}">
                  <a16:creationId xmlns:a16="http://schemas.microsoft.com/office/drawing/2014/main" id="{0A3FF56A-8820-43E5-B064-2FADE836574B}"/>
                </a:ext>
              </a:extLst>
            </p:cNvPr>
            <p:cNvSpPr/>
            <p:nvPr/>
          </p:nvSpPr>
          <p:spPr>
            <a:xfrm>
              <a:off x="6452482" y="4526373"/>
              <a:ext cx="1336229" cy="224232"/>
            </a:xfrm>
            <a:prstGeom prst="leftRightArrow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Left-Right Arrow 20">
              <a:extLst>
                <a:ext uri="{FF2B5EF4-FFF2-40B4-BE49-F238E27FC236}">
                  <a16:creationId xmlns:a16="http://schemas.microsoft.com/office/drawing/2014/main" id="{7144A869-2737-4617-83D1-67273FED367D}"/>
                </a:ext>
              </a:extLst>
            </p:cNvPr>
            <p:cNvSpPr/>
            <p:nvPr/>
          </p:nvSpPr>
          <p:spPr>
            <a:xfrm>
              <a:off x="6452482" y="4847688"/>
              <a:ext cx="3468225" cy="238397"/>
            </a:xfrm>
            <a:prstGeom prst="leftRightArrow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C82A57-3565-4D67-A01F-7BD24103585C}"/>
                </a:ext>
              </a:extLst>
            </p:cNvPr>
            <p:cNvSpPr txBox="1"/>
            <p:nvPr/>
          </p:nvSpPr>
          <p:spPr>
            <a:xfrm>
              <a:off x="6959896" y="5202609"/>
              <a:ext cx="2423966" cy="42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/>
                <a:t>Data </a:t>
              </a:r>
              <a:r>
                <a:rPr lang="pt-BR" sz="1400" err="1"/>
                <a:t>synchronization</a:t>
              </a:r>
              <a:endParaRPr lang="pt-BR" sz="1400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C1829458-6974-4C03-8A6C-5671CF3D7835}"/>
              </a:ext>
            </a:extLst>
          </p:cNvPr>
          <p:cNvSpPr/>
          <p:nvPr/>
        </p:nvSpPr>
        <p:spPr>
          <a:xfrm>
            <a:off x="2032001" y="5875765"/>
            <a:ext cx="13318412" cy="2186008"/>
          </a:xfrm>
          <a:prstGeom prst="rect">
            <a:avLst/>
          </a:prstGeom>
          <a:solidFill>
            <a:srgbClr val="BDBDBD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Modelo Tradicional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4C3C575-3C0B-44B8-8A72-59F6C74A38A0}"/>
              </a:ext>
            </a:extLst>
          </p:cNvPr>
          <p:cNvSpPr/>
          <p:nvPr/>
        </p:nvSpPr>
        <p:spPr>
          <a:xfrm>
            <a:off x="9953467" y="6326686"/>
            <a:ext cx="1688364" cy="165993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AF10BDD-8CDA-4BE7-A4DD-2D9323ABE79C}"/>
              </a:ext>
            </a:extLst>
          </p:cNvPr>
          <p:cNvSpPr/>
          <p:nvPr/>
        </p:nvSpPr>
        <p:spPr>
          <a:xfrm>
            <a:off x="10026057" y="6403246"/>
            <a:ext cx="1543184" cy="14941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67" b="1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Sistema Legado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401661D-6798-4FB7-AEF0-E1AC2519347D}"/>
              </a:ext>
            </a:extLst>
          </p:cNvPr>
          <p:cNvSpPr/>
          <p:nvPr/>
        </p:nvSpPr>
        <p:spPr>
          <a:xfrm>
            <a:off x="10322339" y="6632930"/>
            <a:ext cx="979474" cy="316452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67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Aplicação</a:t>
            </a:r>
          </a:p>
        </p:txBody>
      </p:sp>
      <p:sp>
        <p:nvSpPr>
          <p:cNvPr id="103" name="Cilindro 212">
            <a:extLst>
              <a:ext uri="{FF2B5EF4-FFF2-40B4-BE49-F238E27FC236}">
                <a16:creationId xmlns:a16="http://schemas.microsoft.com/office/drawing/2014/main" id="{3E524E41-60D6-447B-ADCF-3272A4A08C51}"/>
              </a:ext>
            </a:extLst>
          </p:cNvPr>
          <p:cNvSpPr/>
          <p:nvPr/>
        </p:nvSpPr>
        <p:spPr>
          <a:xfrm>
            <a:off x="10307912" y="7028576"/>
            <a:ext cx="979474" cy="807824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9B60B47-A739-4127-A6D2-1E1C3EA64F26}"/>
              </a:ext>
            </a:extLst>
          </p:cNvPr>
          <p:cNvSpPr/>
          <p:nvPr/>
        </p:nvSpPr>
        <p:spPr>
          <a:xfrm>
            <a:off x="13250281" y="6326686"/>
            <a:ext cx="1688364" cy="141430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31CFF7A-CDD3-44EE-8AB3-6E85984AA2FF}"/>
              </a:ext>
            </a:extLst>
          </p:cNvPr>
          <p:cNvSpPr/>
          <p:nvPr/>
        </p:nvSpPr>
        <p:spPr>
          <a:xfrm>
            <a:off x="13322871" y="6403247"/>
            <a:ext cx="1543184" cy="12528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1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177F50A-828E-4939-AD4C-3F49388164E1}"/>
              </a:ext>
            </a:extLst>
          </p:cNvPr>
          <p:cNvSpPr/>
          <p:nvPr/>
        </p:nvSpPr>
        <p:spPr>
          <a:xfrm>
            <a:off x="13457296" y="6632930"/>
            <a:ext cx="1275045" cy="316452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67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Aplicação B</a:t>
            </a:r>
          </a:p>
        </p:txBody>
      </p:sp>
      <p:sp>
        <p:nvSpPr>
          <p:cNvPr id="107" name="Cilindro 212">
            <a:extLst>
              <a:ext uri="{FF2B5EF4-FFF2-40B4-BE49-F238E27FC236}">
                <a16:creationId xmlns:a16="http://schemas.microsoft.com/office/drawing/2014/main" id="{D53E7596-20BE-4906-867E-E3D14347360D}"/>
              </a:ext>
            </a:extLst>
          </p:cNvPr>
          <p:cNvSpPr/>
          <p:nvPr/>
        </p:nvSpPr>
        <p:spPr>
          <a:xfrm>
            <a:off x="13604726" y="7028576"/>
            <a:ext cx="979474" cy="501329"/>
          </a:xfrm>
          <a:prstGeom prst="can">
            <a:avLst/>
          </a:prstGeom>
          <a:solidFill>
            <a:schemeClr val="accent5">
              <a:lumMod val="50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</a:p>
        </p:txBody>
      </p:sp>
      <p:sp>
        <p:nvSpPr>
          <p:cNvPr id="108" name="Arrow: Left-Right 107">
            <a:extLst>
              <a:ext uri="{FF2B5EF4-FFF2-40B4-BE49-F238E27FC236}">
                <a16:creationId xmlns:a16="http://schemas.microsoft.com/office/drawing/2014/main" id="{C3F83327-59D9-45A6-B999-D4F680FA6AB9}"/>
              </a:ext>
            </a:extLst>
          </p:cNvPr>
          <p:cNvSpPr/>
          <p:nvPr/>
        </p:nvSpPr>
        <p:spPr>
          <a:xfrm>
            <a:off x="11307722" y="7144482"/>
            <a:ext cx="2269997" cy="3164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latin typeface="Calibri" panose="020F0502020204030204" pitchFamily="34" charset="0"/>
                <a:cs typeface="Calibri" panose="020F0502020204030204" pitchFamily="34" charset="0"/>
              </a:rPr>
              <a:t>Replicação / ETL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167B254-2BC9-45D7-A537-B205331F1237}"/>
              </a:ext>
            </a:extLst>
          </p:cNvPr>
          <p:cNvSpPr/>
          <p:nvPr/>
        </p:nvSpPr>
        <p:spPr>
          <a:xfrm rot="16200000">
            <a:off x="9566138" y="7167213"/>
            <a:ext cx="1197195" cy="141177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 / Serviços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D14655B-AFB3-4C96-94DA-E7F2D87388B4}"/>
              </a:ext>
            </a:extLst>
          </p:cNvPr>
          <p:cNvSpPr/>
          <p:nvPr/>
        </p:nvSpPr>
        <p:spPr>
          <a:xfrm>
            <a:off x="6599549" y="6441505"/>
            <a:ext cx="1688364" cy="141430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5896AE2-1D15-47E2-93A3-4EE9A5A40BE3}"/>
              </a:ext>
            </a:extLst>
          </p:cNvPr>
          <p:cNvSpPr/>
          <p:nvPr/>
        </p:nvSpPr>
        <p:spPr>
          <a:xfrm>
            <a:off x="6672139" y="6518066"/>
            <a:ext cx="1543184" cy="12528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1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0E04ECD-BF33-4429-A2DD-E42CCD6C3A4E}"/>
              </a:ext>
            </a:extLst>
          </p:cNvPr>
          <p:cNvSpPr/>
          <p:nvPr/>
        </p:nvSpPr>
        <p:spPr>
          <a:xfrm>
            <a:off x="6806564" y="6747749"/>
            <a:ext cx="1275045" cy="316452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67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Aplicação A</a:t>
            </a:r>
          </a:p>
        </p:txBody>
      </p:sp>
      <p:sp>
        <p:nvSpPr>
          <p:cNvPr id="113" name="Cilindro 212">
            <a:extLst>
              <a:ext uri="{FF2B5EF4-FFF2-40B4-BE49-F238E27FC236}">
                <a16:creationId xmlns:a16="http://schemas.microsoft.com/office/drawing/2014/main" id="{ECB1987F-5905-4FF7-AA7E-2899B7B05A9C}"/>
              </a:ext>
            </a:extLst>
          </p:cNvPr>
          <p:cNvSpPr/>
          <p:nvPr/>
        </p:nvSpPr>
        <p:spPr>
          <a:xfrm>
            <a:off x="6953994" y="7143395"/>
            <a:ext cx="979474" cy="501329"/>
          </a:xfrm>
          <a:prstGeom prst="can">
            <a:avLst/>
          </a:prstGeom>
          <a:solidFill>
            <a:schemeClr val="accent5">
              <a:lumMod val="50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</a:p>
        </p:txBody>
      </p:sp>
      <p:sp>
        <p:nvSpPr>
          <p:cNvPr id="114" name="Arrow: Left-Right 113">
            <a:extLst>
              <a:ext uri="{FF2B5EF4-FFF2-40B4-BE49-F238E27FC236}">
                <a16:creationId xmlns:a16="http://schemas.microsoft.com/office/drawing/2014/main" id="{4A0B8D7F-0042-48ED-AE04-4551F16F09B5}"/>
              </a:ext>
            </a:extLst>
          </p:cNvPr>
          <p:cNvSpPr/>
          <p:nvPr/>
        </p:nvSpPr>
        <p:spPr>
          <a:xfrm>
            <a:off x="8093665" y="6782928"/>
            <a:ext cx="1980146" cy="3164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latin typeface="Calibri" panose="020F0502020204030204" pitchFamily="34" charset="0"/>
                <a:cs typeface="Calibri" panose="020F0502020204030204" pitchFamily="34" charset="0"/>
              </a:rPr>
              <a:t>Consumo de APIs/Serviços</a:t>
            </a:r>
          </a:p>
        </p:txBody>
      </p:sp>
      <p:sp>
        <p:nvSpPr>
          <p:cNvPr id="115" name="Content Placeholder 1">
            <a:extLst>
              <a:ext uri="{FF2B5EF4-FFF2-40B4-BE49-F238E27FC236}">
                <a16:creationId xmlns:a16="http://schemas.microsoft.com/office/drawing/2014/main" id="{F501CA73-EB6D-4113-B1FC-F3F47C5F0709}"/>
              </a:ext>
            </a:extLst>
          </p:cNvPr>
          <p:cNvSpPr txBox="1">
            <a:spLocks/>
          </p:cNvSpPr>
          <p:nvPr/>
        </p:nvSpPr>
        <p:spPr>
          <a:xfrm>
            <a:off x="2220686" y="5888113"/>
            <a:ext cx="4291847" cy="2173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de-DE" ker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“Fonte da Verdade” (</a:t>
            </a:r>
            <a:r>
              <a:rPr lang="pt-BR" altLang="de-DE" b="1" ker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</a:t>
            </a:r>
            <a:r>
              <a:rPr lang="pt-BR" altLang="de-DE" b="1" kern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altLang="de-DE" b="1" ker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de-DE" b="1" kern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BR" altLang="de-DE" b="1" ker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de-DE" b="1" kern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Truth</a:t>
            </a:r>
            <a:r>
              <a:rPr lang="pt-BR" altLang="de-DE" ker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são as </a:t>
            </a:r>
            <a:r>
              <a:rPr lang="pt-BR" altLang="de-DE" b="1" ker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Bases de Dados das Aplicações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de-DE" ker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até podem ser distribuídos, porém isso é feito através de replicação, ETL ou consumo de serviços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de-DE" b="1" ker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Alto acoplamento</a:t>
            </a:r>
            <a:r>
              <a:rPr lang="pt-BR" altLang="de-DE" ker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  os “donos dos dados” e consumidores dos dados</a:t>
            </a:r>
          </a:p>
        </p:txBody>
      </p:sp>
      <p:sp>
        <p:nvSpPr>
          <p:cNvPr id="116" name="Cilindro 212">
            <a:extLst>
              <a:ext uri="{FF2B5EF4-FFF2-40B4-BE49-F238E27FC236}">
                <a16:creationId xmlns:a16="http://schemas.microsoft.com/office/drawing/2014/main" id="{F0679D15-8F36-4824-A6B2-A67571EA5DE2}"/>
              </a:ext>
            </a:extLst>
          </p:cNvPr>
          <p:cNvSpPr/>
          <p:nvPr/>
        </p:nvSpPr>
        <p:spPr>
          <a:xfrm>
            <a:off x="13646323" y="7247926"/>
            <a:ext cx="274558" cy="219327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Cilindro 212">
            <a:extLst>
              <a:ext uri="{FF2B5EF4-FFF2-40B4-BE49-F238E27FC236}">
                <a16:creationId xmlns:a16="http://schemas.microsoft.com/office/drawing/2014/main" id="{8E0340B5-0D4F-4D7E-8FDC-1E721334CCEA}"/>
              </a:ext>
            </a:extLst>
          </p:cNvPr>
          <p:cNvSpPr/>
          <p:nvPr/>
        </p:nvSpPr>
        <p:spPr>
          <a:xfrm>
            <a:off x="7633973" y="7382488"/>
            <a:ext cx="274558" cy="219327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545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B3EB4D49-1390-4F25-BD68-77D132151550}"/>
              </a:ext>
            </a:extLst>
          </p:cNvPr>
          <p:cNvSpPr txBox="1">
            <a:spLocks/>
          </p:cNvSpPr>
          <p:nvPr/>
        </p:nvSpPr>
        <p:spPr>
          <a:xfrm>
            <a:off x="1780673" y="1421358"/>
            <a:ext cx="13716000" cy="1064793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pt-BR" sz="72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a typeface="+mn-ea"/>
                <a:cs typeface="Poppins ExtraBold" panose="00000900000000000000" pitchFamily="2" charset="0"/>
              </a:rPr>
              <a:t>Dados descentralizados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829458-6974-4C03-8A6C-5671CF3D7835}"/>
              </a:ext>
            </a:extLst>
          </p:cNvPr>
          <p:cNvSpPr/>
          <p:nvPr/>
        </p:nvSpPr>
        <p:spPr>
          <a:xfrm>
            <a:off x="2032001" y="2653591"/>
            <a:ext cx="13318412" cy="2186008"/>
          </a:xfrm>
          <a:prstGeom prst="rect">
            <a:avLst/>
          </a:prstGeom>
          <a:solidFill>
            <a:srgbClr val="BDBDBD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Modelo Tradicional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4C3C575-3C0B-44B8-8A72-59F6C74A38A0}"/>
              </a:ext>
            </a:extLst>
          </p:cNvPr>
          <p:cNvSpPr/>
          <p:nvPr/>
        </p:nvSpPr>
        <p:spPr>
          <a:xfrm>
            <a:off x="9953467" y="3104512"/>
            <a:ext cx="1688364" cy="165993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AF10BDD-8CDA-4BE7-A4DD-2D9323ABE79C}"/>
              </a:ext>
            </a:extLst>
          </p:cNvPr>
          <p:cNvSpPr/>
          <p:nvPr/>
        </p:nvSpPr>
        <p:spPr>
          <a:xfrm>
            <a:off x="10026057" y="3181072"/>
            <a:ext cx="1543184" cy="14941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67" b="1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Sistema Legado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401661D-6798-4FB7-AEF0-E1AC2519347D}"/>
              </a:ext>
            </a:extLst>
          </p:cNvPr>
          <p:cNvSpPr/>
          <p:nvPr/>
        </p:nvSpPr>
        <p:spPr>
          <a:xfrm>
            <a:off x="10322339" y="3410756"/>
            <a:ext cx="979474" cy="316452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67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Aplicação</a:t>
            </a:r>
          </a:p>
        </p:txBody>
      </p:sp>
      <p:sp>
        <p:nvSpPr>
          <p:cNvPr id="103" name="Cilindro 212">
            <a:extLst>
              <a:ext uri="{FF2B5EF4-FFF2-40B4-BE49-F238E27FC236}">
                <a16:creationId xmlns:a16="http://schemas.microsoft.com/office/drawing/2014/main" id="{3E524E41-60D6-447B-ADCF-3272A4A08C51}"/>
              </a:ext>
            </a:extLst>
          </p:cNvPr>
          <p:cNvSpPr/>
          <p:nvPr/>
        </p:nvSpPr>
        <p:spPr>
          <a:xfrm>
            <a:off x="10307912" y="3806402"/>
            <a:ext cx="979474" cy="807824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9B60B47-A739-4127-A6D2-1E1C3EA64F26}"/>
              </a:ext>
            </a:extLst>
          </p:cNvPr>
          <p:cNvSpPr/>
          <p:nvPr/>
        </p:nvSpPr>
        <p:spPr>
          <a:xfrm>
            <a:off x="13250281" y="3104512"/>
            <a:ext cx="1688364" cy="141430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31CFF7A-CDD3-44EE-8AB3-6E85984AA2FF}"/>
              </a:ext>
            </a:extLst>
          </p:cNvPr>
          <p:cNvSpPr/>
          <p:nvPr/>
        </p:nvSpPr>
        <p:spPr>
          <a:xfrm>
            <a:off x="13322871" y="3181073"/>
            <a:ext cx="1543184" cy="12528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1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177F50A-828E-4939-AD4C-3F49388164E1}"/>
              </a:ext>
            </a:extLst>
          </p:cNvPr>
          <p:cNvSpPr/>
          <p:nvPr/>
        </p:nvSpPr>
        <p:spPr>
          <a:xfrm>
            <a:off x="13457296" y="3410756"/>
            <a:ext cx="1275045" cy="316452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67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Aplicação B</a:t>
            </a:r>
          </a:p>
        </p:txBody>
      </p:sp>
      <p:sp>
        <p:nvSpPr>
          <p:cNvPr id="107" name="Cilindro 212">
            <a:extLst>
              <a:ext uri="{FF2B5EF4-FFF2-40B4-BE49-F238E27FC236}">
                <a16:creationId xmlns:a16="http://schemas.microsoft.com/office/drawing/2014/main" id="{D53E7596-20BE-4906-867E-E3D14347360D}"/>
              </a:ext>
            </a:extLst>
          </p:cNvPr>
          <p:cNvSpPr/>
          <p:nvPr/>
        </p:nvSpPr>
        <p:spPr>
          <a:xfrm>
            <a:off x="13604726" y="3806402"/>
            <a:ext cx="979474" cy="501329"/>
          </a:xfrm>
          <a:prstGeom prst="can">
            <a:avLst/>
          </a:prstGeom>
          <a:solidFill>
            <a:schemeClr val="accent5">
              <a:lumMod val="50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</a:p>
        </p:txBody>
      </p:sp>
      <p:sp>
        <p:nvSpPr>
          <p:cNvPr id="108" name="Arrow: Left-Right 107">
            <a:extLst>
              <a:ext uri="{FF2B5EF4-FFF2-40B4-BE49-F238E27FC236}">
                <a16:creationId xmlns:a16="http://schemas.microsoft.com/office/drawing/2014/main" id="{C3F83327-59D9-45A6-B999-D4F680FA6AB9}"/>
              </a:ext>
            </a:extLst>
          </p:cNvPr>
          <p:cNvSpPr/>
          <p:nvPr/>
        </p:nvSpPr>
        <p:spPr>
          <a:xfrm>
            <a:off x="11307722" y="3922308"/>
            <a:ext cx="2269997" cy="3164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latin typeface="Calibri" panose="020F0502020204030204" pitchFamily="34" charset="0"/>
                <a:cs typeface="Calibri" panose="020F0502020204030204" pitchFamily="34" charset="0"/>
              </a:rPr>
              <a:t>Replicação / ETL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167B254-2BC9-45D7-A537-B205331F1237}"/>
              </a:ext>
            </a:extLst>
          </p:cNvPr>
          <p:cNvSpPr/>
          <p:nvPr/>
        </p:nvSpPr>
        <p:spPr>
          <a:xfrm rot="16200000">
            <a:off x="9566138" y="3945039"/>
            <a:ext cx="1197195" cy="141177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 / Serviços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D14655B-AFB3-4C96-94DA-E7F2D87388B4}"/>
              </a:ext>
            </a:extLst>
          </p:cNvPr>
          <p:cNvSpPr/>
          <p:nvPr/>
        </p:nvSpPr>
        <p:spPr>
          <a:xfrm>
            <a:off x="6599549" y="3219331"/>
            <a:ext cx="1688364" cy="141430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5896AE2-1D15-47E2-93A3-4EE9A5A40BE3}"/>
              </a:ext>
            </a:extLst>
          </p:cNvPr>
          <p:cNvSpPr/>
          <p:nvPr/>
        </p:nvSpPr>
        <p:spPr>
          <a:xfrm>
            <a:off x="6672139" y="3295892"/>
            <a:ext cx="1543184" cy="12528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1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0E04ECD-BF33-4429-A2DD-E42CCD6C3A4E}"/>
              </a:ext>
            </a:extLst>
          </p:cNvPr>
          <p:cNvSpPr/>
          <p:nvPr/>
        </p:nvSpPr>
        <p:spPr>
          <a:xfrm>
            <a:off x="6806564" y="3525575"/>
            <a:ext cx="1275045" cy="316452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67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Aplicação A</a:t>
            </a:r>
          </a:p>
        </p:txBody>
      </p:sp>
      <p:sp>
        <p:nvSpPr>
          <p:cNvPr id="113" name="Cilindro 212">
            <a:extLst>
              <a:ext uri="{FF2B5EF4-FFF2-40B4-BE49-F238E27FC236}">
                <a16:creationId xmlns:a16="http://schemas.microsoft.com/office/drawing/2014/main" id="{ECB1987F-5905-4FF7-AA7E-2899B7B05A9C}"/>
              </a:ext>
            </a:extLst>
          </p:cNvPr>
          <p:cNvSpPr/>
          <p:nvPr/>
        </p:nvSpPr>
        <p:spPr>
          <a:xfrm>
            <a:off x="6953994" y="3921221"/>
            <a:ext cx="979474" cy="501329"/>
          </a:xfrm>
          <a:prstGeom prst="can">
            <a:avLst/>
          </a:prstGeom>
          <a:solidFill>
            <a:schemeClr val="accent5">
              <a:lumMod val="50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</a:p>
        </p:txBody>
      </p:sp>
      <p:sp>
        <p:nvSpPr>
          <p:cNvPr id="114" name="Arrow: Left-Right 113">
            <a:extLst>
              <a:ext uri="{FF2B5EF4-FFF2-40B4-BE49-F238E27FC236}">
                <a16:creationId xmlns:a16="http://schemas.microsoft.com/office/drawing/2014/main" id="{4A0B8D7F-0042-48ED-AE04-4551F16F09B5}"/>
              </a:ext>
            </a:extLst>
          </p:cNvPr>
          <p:cNvSpPr/>
          <p:nvPr/>
        </p:nvSpPr>
        <p:spPr>
          <a:xfrm>
            <a:off x="8093665" y="3560754"/>
            <a:ext cx="1980146" cy="3164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latin typeface="Calibri" panose="020F0502020204030204" pitchFamily="34" charset="0"/>
                <a:cs typeface="Calibri" panose="020F0502020204030204" pitchFamily="34" charset="0"/>
              </a:rPr>
              <a:t>Consumo de APIs/Serviços</a:t>
            </a:r>
          </a:p>
        </p:txBody>
      </p:sp>
      <p:sp>
        <p:nvSpPr>
          <p:cNvPr id="115" name="Content Placeholder 1">
            <a:extLst>
              <a:ext uri="{FF2B5EF4-FFF2-40B4-BE49-F238E27FC236}">
                <a16:creationId xmlns:a16="http://schemas.microsoft.com/office/drawing/2014/main" id="{F501CA73-EB6D-4113-B1FC-F3F47C5F0709}"/>
              </a:ext>
            </a:extLst>
          </p:cNvPr>
          <p:cNvSpPr txBox="1">
            <a:spLocks/>
          </p:cNvSpPr>
          <p:nvPr/>
        </p:nvSpPr>
        <p:spPr>
          <a:xfrm>
            <a:off x="2220686" y="2665939"/>
            <a:ext cx="4291847" cy="2173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de-DE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“Fonte da Verdade” (</a:t>
            </a: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</a:t>
            </a:r>
            <a:r>
              <a:rPr lang="pt-BR" altLang="de-DE" b="1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de-DE" b="1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de-DE" b="1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Truth</a:t>
            </a:r>
            <a:r>
              <a:rPr lang="pt-BR" altLang="de-DE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são as </a:t>
            </a: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Bases de Dados das Aplicações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de-DE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até podem ser distribuídos, porém isso é feito através de replicação, ETL ou consumo de serviços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Alto acoplamento</a:t>
            </a:r>
            <a:r>
              <a:rPr lang="pt-BR" altLang="de-DE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  os “donos dos dados” e consumidores dos dados</a:t>
            </a:r>
          </a:p>
        </p:txBody>
      </p:sp>
      <p:sp>
        <p:nvSpPr>
          <p:cNvPr id="116" name="Cilindro 212">
            <a:extLst>
              <a:ext uri="{FF2B5EF4-FFF2-40B4-BE49-F238E27FC236}">
                <a16:creationId xmlns:a16="http://schemas.microsoft.com/office/drawing/2014/main" id="{F0679D15-8F36-4824-A6B2-A67571EA5DE2}"/>
              </a:ext>
            </a:extLst>
          </p:cNvPr>
          <p:cNvSpPr/>
          <p:nvPr/>
        </p:nvSpPr>
        <p:spPr>
          <a:xfrm>
            <a:off x="13646323" y="4025752"/>
            <a:ext cx="274558" cy="219327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Cilindro 212">
            <a:extLst>
              <a:ext uri="{FF2B5EF4-FFF2-40B4-BE49-F238E27FC236}">
                <a16:creationId xmlns:a16="http://schemas.microsoft.com/office/drawing/2014/main" id="{8E0340B5-0D4F-4D7E-8FDC-1E721334CCEA}"/>
              </a:ext>
            </a:extLst>
          </p:cNvPr>
          <p:cNvSpPr/>
          <p:nvPr/>
        </p:nvSpPr>
        <p:spPr>
          <a:xfrm>
            <a:off x="7633973" y="4160314"/>
            <a:ext cx="274558" cy="219327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FE1E0B2-DE50-40F2-8A3C-2F4DE4C2206C}"/>
              </a:ext>
            </a:extLst>
          </p:cNvPr>
          <p:cNvSpPr/>
          <p:nvPr/>
        </p:nvSpPr>
        <p:spPr>
          <a:xfrm>
            <a:off x="2032002" y="5362952"/>
            <a:ext cx="13318412" cy="2909628"/>
          </a:xfrm>
          <a:prstGeom prst="rect">
            <a:avLst/>
          </a:prstGeom>
          <a:solidFill>
            <a:srgbClr val="BDBDBD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Modelo Orientado a Eventos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BBA6D01-63F9-4C5D-8BAB-6F2D61DDF4D0}"/>
              </a:ext>
            </a:extLst>
          </p:cNvPr>
          <p:cNvGrpSpPr/>
          <p:nvPr/>
        </p:nvGrpSpPr>
        <p:grpSpPr>
          <a:xfrm>
            <a:off x="13525279" y="5475750"/>
            <a:ext cx="1688364" cy="1659937"/>
            <a:chOff x="7166345" y="4110665"/>
            <a:chExt cx="1688364" cy="165993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FEC99F0-9492-4B1D-8457-5E5BED1EA3A7}"/>
                </a:ext>
              </a:extLst>
            </p:cNvPr>
            <p:cNvSpPr/>
            <p:nvPr/>
          </p:nvSpPr>
          <p:spPr>
            <a:xfrm>
              <a:off x="7166345" y="4110665"/>
              <a:ext cx="1688364" cy="165993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8710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067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D46164D-7E23-40A2-A177-DC3C86838D80}"/>
                </a:ext>
              </a:extLst>
            </p:cNvPr>
            <p:cNvSpPr/>
            <p:nvPr/>
          </p:nvSpPr>
          <p:spPr>
            <a:xfrm>
              <a:off x="7238935" y="4187225"/>
              <a:ext cx="1543184" cy="149411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108710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67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Sistema Legado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9644464-B809-4C5C-804C-FA800A4D69AD}"/>
                </a:ext>
              </a:extLst>
            </p:cNvPr>
            <p:cNvSpPr/>
            <p:nvPr/>
          </p:nvSpPr>
          <p:spPr>
            <a:xfrm>
              <a:off x="7535217" y="4416909"/>
              <a:ext cx="979474" cy="316452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8710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67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Aplicação</a:t>
              </a:r>
            </a:p>
          </p:txBody>
        </p:sp>
        <p:sp>
          <p:nvSpPr>
            <p:cNvPr id="48" name="Cilindro 212">
              <a:extLst>
                <a:ext uri="{FF2B5EF4-FFF2-40B4-BE49-F238E27FC236}">
                  <a16:creationId xmlns:a16="http://schemas.microsoft.com/office/drawing/2014/main" id="{4956D9C4-DC3E-4498-B8A1-AE6EAAD82229}"/>
                </a:ext>
              </a:extLst>
            </p:cNvPr>
            <p:cNvSpPr/>
            <p:nvPr/>
          </p:nvSpPr>
          <p:spPr>
            <a:xfrm>
              <a:off x="7520790" y="4812555"/>
              <a:ext cx="979474" cy="807824"/>
            </a:xfrm>
            <a:prstGeom prst="can">
              <a:avLst/>
            </a:prstGeom>
            <a:solidFill>
              <a:schemeClr val="accent5">
                <a:lumMod val="50000"/>
              </a:schemeClr>
            </a:solidFill>
            <a:ln w="3175" cmpd="sng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0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Dados</a:t>
              </a: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AEC4796D-2C3F-4CB9-9D0F-FB827EFFB2B6}"/>
              </a:ext>
            </a:extLst>
          </p:cNvPr>
          <p:cNvSpPr/>
          <p:nvPr/>
        </p:nvSpPr>
        <p:spPr>
          <a:xfrm>
            <a:off x="8172419" y="5826398"/>
            <a:ext cx="1688364" cy="164053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209C832-226B-40B7-9CCA-ED98A4248919}"/>
              </a:ext>
            </a:extLst>
          </p:cNvPr>
          <p:cNvSpPr/>
          <p:nvPr/>
        </p:nvSpPr>
        <p:spPr>
          <a:xfrm>
            <a:off x="8245009" y="5922377"/>
            <a:ext cx="1543184" cy="14491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1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Cilindro 212">
            <a:extLst>
              <a:ext uri="{FF2B5EF4-FFF2-40B4-BE49-F238E27FC236}">
                <a16:creationId xmlns:a16="http://schemas.microsoft.com/office/drawing/2014/main" id="{118AAECC-D484-4791-B570-EB3661200E3D}"/>
              </a:ext>
            </a:extLst>
          </p:cNvPr>
          <p:cNvSpPr/>
          <p:nvPr/>
        </p:nvSpPr>
        <p:spPr>
          <a:xfrm>
            <a:off x="8545492" y="6023571"/>
            <a:ext cx="979474" cy="282054"/>
          </a:xfrm>
          <a:prstGeom prst="can">
            <a:avLst/>
          </a:prstGeom>
          <a:solidFill>
            <a:schemeClr val="accent5">
              <a:lumMod val="50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89E2E6C-D870-4652-AA5B-BF3A810AD3C5}"/>
              </a:ext>
            </a:extLst>
          </p:cNvPr>
          <p:cNvGrpSpPr/>
          <p:nvPr/>
        </p:nvGrpSpPr>
        <p:grpSpPr>
          <a:xfrm>
            <a:off x="8594768" y="6392799"/>
            <a:ext cx="880922" cy="916217"/>
            <a:chOff x="2405063" y="3269609"/>
            <a:chExt cx="544153" cy="502723"/>
          </a:xfrm>
        </p:grpSpPr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6B2DC77E-ADBB-4101-A486-F269FE79E77B}"/>
                </a:ext>
              </a:extLst>
            </p:cNvPr>
            <p:cNvSpPr/>
            <p:nvPr/>
          </p:nvSpPr>
          <p:spPr>
            <a:xfrm rot="5400000">
              <a:off x="2425778" y="3248895"/>
              <a:ext cx="502723" cy="544152"/>
            </a:xfrm>
            <a:prstGeom prst="hexagon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000" b="1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38280E-C5C2-439D-8843-ABEC62A17126}"/>
                </a:ext>
              </a:extLst>
            </p:cNvPr>
            <p:cNvSpPr txBox="1"/>
            <p:nvPr/>
          </p:nvSpPr>
          <p:spPr>
            <a:xfrm>
              <a:off x="2405063" y="3489739"/>
              <a:ext cx="544152" cy="8866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pt-BR" sz="1050" b="1" err="1">
                  <a:solidFill>
                    <a:schemeClr val="bg1"/>
                  </a:solidFill>
                </a:rPr>
                <a:t>MicroService</a:t>
              </a:r>
              <a:r>
                <a:rPr lang="pt-BR" sz="1050" b="1">
                  <a:solidFill>
                    <a:schemeClr val="bg1"/>
                  </a:solidFill>
                </a:rPr>
                <a:t> B</a:t>
              </a:r>
            </a:p>
          </p:txBody>
        </p:sp>
      </p:grpSp>
      <p:sp>
        <p:nvSpPr>
          <p:cNvPr id="55" name="Cilindro 212">
            <a:extLst>
              <a:ext uri="{FF2B5EF4-FFF2-40B4-BE49-F238E27FC236}">
                <a16:creationId xmlns:a16="http://schemas.microsoft.com/office/drawing/2014/main" id="{4D53DF5E-3AAB-476A-A478-062BEBF2A8A1}"/>
              </a:ext>
            </a:extLst>
          </p:cNvPr>
          <p:cNvSpPr/>
          <p:nvPr/>
        </p:nvSpPr>
        <p:spPr>
          <a:xfrm rot="16200000">
            <a:off x="10532615" y="3521879"/>
            <a:ext cx="582508" cy="8779555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vert" wrap="square" lIns="0" tIns="45709" rIns="91419" bIns="4570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Barramento de Eventos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70CF3C2-A308-47FF-95F5-4EA9B9F60F72}"/>
              </a:ext>
            </a:extLst>
          </p:cNvPr>
          <p:cNvSpPr/>
          <p:nvPr/>
        </p:nvSpPr>
        <p:spPr>
          <a:xfrm>
            <a:off x="12844371" y="7803114"/>
            <a:ext cx="2206656" cy="19902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Eventos de CDC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9E04A1E-969F-49F6-8780-C8BF3DA8BBB6}"/>
              </a:ext>
            </a:extLst>
          </p:cNvPr>
          <p:cNvSpPr/>
          <p:nvPr/>
        </p:nvSpPr>
        <p:spPr>
          <a:xfrm>
            <a:off x="11742736" y="5871394"/>
            <a:ext cx="1688364" cy="164053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0038B68-3B91-45D9-B773-9EEA291D094C}"/>
              </a:ext>
            </a:extLst>
          </p:cNvPr>
          <p:cNvSpPr/>
          <p:nvPr/>
        </p:nvSpPr>
        <p:spPr>
          <a:xfrm>
            <a:off x="11815326" y="5967373"/>
            <a:ext cx="1543184" cy="14491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1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" name="Cilindro 212">
            <a:extLst>
              <a:ext uri="{FF2B5EF4-FFF2-40B4-BE49-F238E27FC236}">
                <a16:creationId xmlns:a16="http://schemas.microsoft.com/office/drawing/2014/main" id="{1AEBDC51-40B1-4551-970C-88BF3FD1D7FD}"/>
              </a:ext>
            </a:extLst>
          </p:cNvPr>
          <p:cNvSpPr/>
          <p:nvPr/>
        </p:nvSpPr>
        <p:spPr>
          <a:xfrm>
            <a:off x="12115809" y="6025025"/>
            <a:ext cx="979474" cy="282054"/>
          </a:xfrm>
          <a:prstGeom prst="can">
            <a:avLst/>
          </a:prstGeom>
          <a:solidFill>
            <a:schemeClr val="accent5">
              <a:lumMod val="50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Transientes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1298F65-0A02-497C-A496-C465774A8D55}"/>
              </a:ext>
            </a:extLst>
          </p:cNvPr>
          <p:cNvGrpSpPr/>
          <p:nvPr/>
        </p:nvGrpSpPr>
        <p:grpSpPr>
          <a:xfrm>
            <a:off x="12165085" y="6402966"/>
            <a:ext cx="880922" cy="916217"/>
            <a:chOff x="2405063" y="3269609"/>
            <a:chExt cx="544153" cy="502723"/>
          </a:xfrm>
        </p:grpSpPr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056C5722-2A9F-4CDA-AA5A-34E393FEE8D5}"/>
                </a:ext>
              </a:extLst>
            </p:cNvPr>
            <p:cNvSpPr/>
            <p:nvPr/>
          </p:nvSpPr>
          <p:spPr>
            <a:xfrm rot="5400000">
              <a:off x="2425778" y="3248895"/>
              <a:ext cx="502723" cy="544152"/>
            </a:xfrm>
            <a:prstGeom prst="hexagon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000" b="1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10F801D-D234-47FD-A045-31FB8F629143}"/>
                </a:ext>
              </a:extLst>
            </p:cNvPr>
            <p:cNvSpPr txBox="1"/>
            <p:nvPr/>
          </p:nvSpPr>
          <p:spPr>
            <a:xfrm>
              <a:off x="2405063" y="3496072"/>
              <a:ext cx="544152" cy="7599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pt-BR" sz="900" b="1">
                  <a:solidFill>
                    <a:schemeClr val="bg1"/>
                  </a:solidFill>
                </a:rPr>
                <a:t>Transformador A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CE7FBA9B-E5E0-46D3-9888-B91837D6559D}"/>
              </a:ext>
            </a:extLst>
          </p:cNvPr>
          <p:cNvSpPr/>
          <p:nvPr/>
        </p:nvSpPr>
        <p:spPr>
          <a:xfrm>
            <a:off x="6683762" y="7803114"/>
            <a:ext cx="5644064" cy="2034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Eventos Corporativos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58C2ACB-B160-45D2-B7A7-FB77F0BE2A39}"/>
              </a:ext>
            </a:extLst>
          </p:cNvPr>
          <p:cNvSpPr/>
          <p:nvPr/>
        </p:nvSpPr>
        <p:spPr>
          <a:xfrm rot="16200000">
            <a:off x="12615855" y="7357018"/>
            <a:ext cx="657194" cy="269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>
                <a:latin typeface="Calibri" panose="020F0502020204030204" pitchFamily="34" charset="0"/>
                <a:cs typeface="Calibri" panose="020F0502020204030204" pitchFamily="34" charset="0"/>
              </a:rPr>
              <a:t>Consumo</a:t>
            </a: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6438A536-19D3-4B7B-B8B5-6187EFA2E5F1}"/>
              </a:ext>
            </a:extLst>
          </p:cNvPr>
          <p:cNvSpPr/>
          <p:nvPr/>
        </p:nvSpPr>
        <p:spPr>
          <a:xfrm rot="5400000">
            <a:off x="11922129" y="7390071"/>
            <a:ext cx="657194" cy="269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>
                <a:latin typeface="Calibri" panose="020F0502020204030204" pitchFamily="34" charset="0"/>
                <a:cs typeface="Calibri" panose="020F0502020204030204" pitchFamily="34" charset="0"/>
              </a:rPr>
              <a:t>Produção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FA3252A4-53D5-46D0-83BC-358F719C6852}"/>
              </a:ext>
            </a:extLst>
          </p:cNvPr>
          <p:cNvSpPr/>
          <p:nvPr/>
        </p:nvSpPr>
        <p:spPr>
          <a:xfrm rot="16200000">
            <a:off x="8981624" y="7357433"/>
            <a:ext cx="657194" cy="269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>
                <a:latin typeface="Calibri" panose="020F0502020204030204" pitchFamily="34" charset="0"/>
                <a:cs typeface="Calibri" panose="020F0502020204030204" pitchFamily="34" charset="0"/>
              </a:rPr>
              <a:t>Consumo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998818-9F17-453D-86DD-62D3EB83AF43}"/>
              </a:ext>
            </a:extLst>
          </p:cNvPr>
          <p:cNvSpPr/>
          <p:nvPr/>
        </p:nvSpPr>
        <p:spPr>
          <a:xfrm>
            <a:off x="6330704" y="5832909"/>
            <a:ext cx="1688364" cy="164053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318A77A-570B-4B18-93DA-46ED19499346}"/>
              </a:ext>
            </a:extLst>
          </p:cNvPr>
          <p:cNvSpPr/>
          <p:nvPr/>
        </p:nvSpPr>
        <p:spPr>
          <a:xfrm>
            <a:off x="6403294" y="5928888"/>
            <a:ext cx="1543184" cy="14491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8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67" b="1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Cilindro 212">
            <a:extLst>
              <a:ext uri="{FF2B5EF4-FFF2-40B4-BE49-F238E27FC236}">
                <a16:creationId xmlns:a16="http://schemas.microsoft.com/office/drawing/2014/main" id="{E3AFE579-DC2F-4B54-96A7-B6F27AD0F535}"/>
              </a:ext>
            </a:extLst>
          </p:cNvPr>
          <p:cNvSpPr/>
          <p:nvPr/>
        </p:nvSpPr>
        <p:spPr>
          <a:xfrm>
            <a:off x="6703777" y="6030082"/>
            <a:ext cx="979474" cy="282054"/>
          </a:xfrm>
          <a:prstGeom prst="can">
            <a:avLst/>
          </a:prstGeom>
          <a:solidFill>
            <a:schemeClr val="accent5">
              <a:lumMod val="50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F629EEB-3A23-441D-B9C6-AF6B7E019FBC}"/>
              </a:ext>
            </a:extLst>
          </p:cNvPr>
          <p:cNvGrpSpPr/>
          <p:nvPr/>
        </p:nvGrpSpPr>
        <p:grpSpPr>
          <a:xfrm>
            <a:off x="6753053" y="6399310"/>
            <a:ext cx="880922" cy="916217"/>
            <a:chOff x="2405063" y="3269609"/>
            <a:chExt cx="544153" cy="502723"/>
          </a:xfrm>
        </p:grpSpPr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CBCA01D2-4888-4692-9460-5D2BCAAF3414}"/>
                </a:ext>
              </a:extLst>
            </p:cNvPr>
            <p:cNvSpPr/>
            <p:nvPr/>
          </p:nvSpPr>
          <p:spPr>
            <a:xfrm rot="5400000">
              <a:off x="2425778" y="3248895"/>
              <a:ext cx="502723" cy="544152"/>
            </a:xfrm>
            <a:prstGeom prst="hexagon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000" b="1">
                <a:solidFill>
                  <a:schemeClr val="bg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9B6C175-0E7B-4C8A-A91E-A7C7F43C5FD7}"/>
                </a:ext>
              </a:extLst>
            </p:cNvPr>
            <p:cNvSpPr txBox="1"/>
            <p:nvPr/>
          </p:nvSpPr>
          <p:spPr>
            <a:xfrm>
              <a:off x="2405063" y="3489739"/>
              <a:ext cx="544152" cy="8866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pt-BR" sz="1050" b="1" err="1">
                  <a:solidFill>
                    <a:schemeClr val="bg1"/>
                  </a:solidFill>
                </a:rPr>
                <a:t>MicroService</a:t>
              </a:r>
              <a:r>
                <a:rPr lang="pt-BR" sz="1050" b="1">
                  <a:solidFill>
                    <a:schemeClr val="bg1"/>
                  </a:solidFill>
                </a:rPr>
                <a:t> A</a:t>
              </a:r>
            </a:p>
          </p:txBody>
        </p:sp>
      </p:grp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34E0BAAC-E267-4340-9108-81F987AA3283}"/>
              </a:ext>
            </a:extLst>
          </p:cNvPr>
          <p:cNvSpPr/>
          <p:nvPr/>
        </p:nvSpPr>
        <p:spPr>
          <a:xfrm rot="16200000">
            <a:off x="7139909" y="7363944"/>
            <a:ext cx="657194" cy="269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>
                <a:latin typeface="Calibri" panose="020F0502020204030204" pitchFamily="34" charset="0"/>
                <a:cs typeface="Calibri" panose="020F0502020204030204" pitchFamily="34" charset="0"/>
              </a:rPr>
              <a:t>Consumo</a:t>
            </a:r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8DCEA1B5-E03E-4A6C-B805-01BA9AEA190A}"/>
              </a:ext>
            </a:extLst>
          </p:cNvPr>
          <p:cNvSpPr/>
          <p:nvPr/>
        </p:nvSpPr>
        <p:spPr bwMode="gray">
          <a:xfrm flipV="1">
            <a:off x="8623566" y="4965526"/>
            <a:ext cx="4248733" cy="265579"/>
          </a:xfrm>
          <a:prstGeom prst="triangle">
            <a:avLst>
              <a:gd name="adj" fmla="val 50405"/>
            </a:avLst>
          </a:prstGeom>
          <a:solidFill>
            <a:schemeClr val="bg2">
              <a:lumMod val="50000"/>
            </a:schemeClr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b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ts val="300"/>
              </a:spcAft>
            </a:pPr>
            <a:endParaRPr lang="pt-BR" sz="1600" kern="0">
              <a:solidFill>
                <a:sysClr val="windowText" lastClr="000000"/>
              </a:solidFill>
              <a:latin typeface="Graphik" panose="020B0503030202060203" pitchFamily="34" charset="0"/>
              <a:cs typeface="Arial" pitchFamily="34" charset="0"/>
              <a:sym typeface="Graphik" panose="020B0503030202060203" pitchFamily="34" charset="0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6198E933-8B0C-4C72-A285-8F32FC88ADA7}"/>
              </a:ext>
            </a:extLst>
          </p:cNvPr>
          <p:cNvSpPr/>
          <p:nvPr/>
        </p:nvSpPr>
        <p:spPr>
          <a:xfrm rot="5400000">
            <a:off x="13963383" y="7265168"/>
            <a:ext cx="854745" cy="269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>
                <a:latin typeface="Calibri" panose="020F0502020204030204" pitchFamily="34" charset="0"/>
                <a:cs typeface="Calibri" panose="020F0502020204030204" pitchFamily="34" charset="0"/>
              </a:rPr>
              <a:t>CDC</a:t>
            </a:r>
          </a:p>
        </p:txBody>
      </p:sp>
      <p:sp>
        <p:nvSpPr>
          <p:cNvPr id="84" name="Content Placeholder 1">
            <a:extLst>
              <a:ext uri="{FF2B5EF4-FFF2-40B4-BE49-F238E27FC236}">
                <a16:creationId xmlns:a16="http://schemas.microsoft.com/office/drawing/2014/main" id="{30299A48-DF2D-4865-9C9D-02EEC9AF1A14}"/>
              </a:ext>
            </a:extLst>
          </p:cNvPr>
          <p:cNvSpPr txBox="1">
            <a:spLocks/>
          </p:cNvSpPr>
          <p:nvPr/>
        </p:nvSpPr>
        <p:spPr>
          <a:xfrm>
            <a:off x="2220687" y="5360528"/>
            <a:ext cx="4131360" cy="2173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de-DE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“Fonte da Verdade” (</a:t>
            </a: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</a:t>
            </a:r>
            <a:r>
              <a:rPr lang="pt-BR" altLang="de-DE" b="1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de-DE" b="1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de-DE" b="1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Truth</a:t>
            </a:r>
            <a:r>
              <a:rPr lang="pt-BR" altLang="de-DE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é o </a:t>
            </a: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Barramento de Eventos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de-DE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são distribuídos por definição. </a:t>
            </a:r>
            <a:r>
              <a:rPr lang="pt-BR" altLang="de-DE" b="1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 Service</a:t>
            </a:r>
            <a:r>
              <a:rPr lang="pt-BR" altLang="de-DE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Cada </a:t>
            </a:r>
            <a:r>
              <a:rPr lang="pt-BR" altLang="de-DE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microservice</a:t>
            </a:r>
            <a:r>
              <a:rPr lang="pt-BR" altLang="de-DE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possui a sua base de dados com </a:t>
            </a: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cópia dos dados corporativos</a:t>
            </a:r>
            <a:r>
              <a:rPr lang="pt-BR" altLang="de-DE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precisar sendo </a:t>
            </a: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consumidos do barramento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de-DE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 acoplamento</a:t>
            </a:r>
            <a:r>
              <a:rPr lang="pt-BR" altLang="de-DE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  “donos dos dados” e consumidores dos dados</a:t>
            </a:r>
          </a:p>
        </p:txBody>
      </p:sp>
      <p:sp>
        <p:nvSpPr>
          <p:cNvPr id="87" name="Cilindro 212">
            <a:extLst>
              <a:ext uri="{FF2B5EF4-FFF2-40B4-BE49-F238E27FC236}">
                <a16:creationId xmlns:a16="http://schemas.microsoft.com/office/drawing/2014/main" id="{385511C0-D6EE-4FCE-9A3E-F0B22E094D09}"/>
              </a:ext>
            </a:extLst>
          </p:cNvPr>
          <p:cNvSpPr/>
          <p:nvPr/>
        </p:nvSpPr>
        <p:spPr>
          <a:xfrm>
            <a:off x="7454456" y="6139102"/>
            <a:ext cx="170701" cy="133812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Cilindro 212">
            <a:extLst>
              <a:ext uri="{FF2B5EF4-FFF2-40B4-BE49-F238E27FC236}">
                <a16:creationId xmlns:a16="http://schemas.microsoft.com/office/drawing/2014/main" id="{C5DB8046-6259-4FBF-B166-A87ED59EB99A}"/>
              </a:ext>
            </a:extLst>
          </p:cNvPr>
          <p:cNvSpPr/>
          <p:nvPr/>
        </p:nvSpPr>
        <p:spPr>
          <a:xfrm>
            <a:off x="9292175" y="6136081"/>
            <a:ext cx="170701" cy="133812"/>
          </a:xfrm>
          <a:prstGeom prst="can">
            <a:avLst/>
          </a:prstGeom>
          <a:solidFill>
            <a:schemeClr val="accent6">
              <a:lumMod val="75000"/>
            </a:schemeClr>
          </a:solidFill>
          <a:ln w="3175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BC9CCF7-4C53-4109-AF11-A125B4A57C41}"/>
              </a:ext>
            </a:extLst>
          </p:cNvPr>
          <p:cNvSpPr/>
          <p:nvPr/>
        </p:nvSpPr>
        <p:spPr>
          <a:xfrm rot="1293852">
            <a:off x="10992144" y="5059371"/>
            <a:ext cx="5571528" cy="3289529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solidFill>
              <a:srgbClr val="201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288000" rIns="144000" bIns="36000" rtlCol="0" anchor="ctr"/>
          <a:lstStyle/>
          <a:p>
            <a:pPr algn="ctr"/>
            <a:r>
              <a:rPr lang="pt-BR" sz="2000" dirty="0">
                <a:solidFill>
                  <a:schemeClr val="tx2"/>
                </a:solidFill>
              </a:rPr>
              <a:t>A utilização de CDC, associada com </a:t>
            </a:r>
            <a:r>
              <a:rPr lang="pt-BR" sz="2000" dirty="0" err="1">
                <a:solidFill>
                  <a:schemeClr val="tx2"/>
                </a:solidFill>
              </a:rPr>
              <a:t>microsserviços</a:t>
            </a:r>
            <a:r>
              <a:rPr lang="pt-BR" sz="2000" dirty="0">
                <a:solidFill>
                  <a:schemeClr val="tx2"/>
                </a:solidFill>
              </a:rPr>
              <a:t> especializados em transformar eventos técnicos de mudança dos dados (</a:t>
            </a:r>
            <a:r>
              <a:rPr lang="pt-BR" sz="2000" dirty="0" err="1">
                <a:solidFill>
                  <a:schemeClr val="tx2"/>
                </a:solidFill>
              </a:rPr>
              <a:t>Inserts</a:t>
            </a:r>
            <a:r>
              <a:rPr lang="pt-BR" sz="2000" dirty="0">
                <a:solidFill>
                  <a:schemeClr val="tx2"/>
                </a:solidFill>
              </a:rPr>
              <a:t>, Updates, Deletes) em eventos de negócio, funciona como uma ACL (</a:t>
            </a:r>
            <a:r>
              <a:rPr lang="pt-BR" sz="2000" dirty="0" err="1">
                <a:solidFill>
                  <a:schemeClr val="tx2"/>
                </a:solidFill>
              </a:rPr>
              <a:t>Anti-corruption</a:t>
            </a:r>
            <a:r>
              <a:rPr lang="pt-BR" sz="2000" dirty="0">
                <a:solidFill>
                  <a:schemeClr val="tx2"/>
                </a:solidFill>
              </a:rPr>
              <a:t> </a:t>
            </a:r>
            <a:r>
              <a:rPr lang="pt-BR" sz="2000" dirty="0" err="1">
                <a:solidFill>
                  <a:schemeClr val="tx2"/>
                </a:solidFill>
              </a:rPr>
              <a:t>Layer</a:t>
            </a:r>
            <a:r>
              <a:rPr lang="pt-BR" sz="2000" dirty="0">
                <a:solidFill>
                  <a:schemeClr val="tx2"/>
                </a:solidFill>
              </a:rPr>
              <a:t>) que facilita o desacoplamento de sistemas legados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6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9" grpId="0" animBg="1"/>
      <p:bldP spid="50" grpId="0" animBg="1"/>
      <p:bldP spid="51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3" grpId="0" animBg="1"/>
      <p:bldP spid="74" grpId="0" animBg="1"/>
      <p:bldP spid="75" grpId="0" animBg="1"/>
      <p:bldP spid="84" grpId="0"/>
      <p:bldP spid="87" grpId="0" animBg="1"/>
      <p:bldP spid="118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F084A52-9D90-4502-902E-98309C970318}"/>
              </a:ext>
            </a:extLst>
          </p:cNvPr>
          <p:cNvSpPr txBox="1"/>
          <p:nvPr/>
        </p:nvSpPr>
        <p:spPr>
          <a:xfrm>
            <a:off x="2424666" y="3403782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01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Arquitetura Orientada a Eventos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3A42D3-52BC-463A-8676-CFC574CFCF48}"/>
              </a:ext>
            </a:extLst>
          </p:cNvPr>
          <p:cNvSpPr txBox="1"/>
          <p:nvPr/>
        </p:nvSpPr>
        <p:spPr>
          <a:xfrm>
            <a:off x="2424666" y="4042411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02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CDC – </a:t>
            </a:r>
            <a:r>
              <a:rPr lang="pt-BR" sz="2800" b="1" dirty="0" err="1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Change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 Data Capture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6861260-7B49-4AEB-A1E6-9D39F6A7CC98}"/>
              </a:ext>
            </a:extLst>
          </p:cNvPr>
          <p:cNvSpPr txBox="1"/>
          <p:nvPr/>
        </p:nvSpPr>
        <p:spPr>
          <a:xfrm>
            <a:off x="2424666" y="4681040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03 – </a:t>
            </a:r>
            <a:r>
              <a:rPr lang="pt-BR" sz="2800" b="1" dirty="0">
                <a:latin typeface="+mj-lt"/>
                <a:cs typeface="Poppins ExtraBold" panose="00000900000000000000" pitchFamily="2" charset="0"/>
              </a:rPr>
              <a:t>Arquitetura da Demo</a:t>
            </a:r>
            <a:endParaRPr lang="en-US" sz="2800" b="1" dirty="0"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9EBC03-2E14-4D85-B48B-AB9A62F95CBB}"/>
              </a:ext>
            </a:extLst>
          </p:cNvPr>
          <p:cNvSpPr txBox="1"/>
          <p:nvPr/>
        </p:nvSpPr>
        <p:spPr>
          <a:xfrm>
            <a:off x="2424666" y="5319669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04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Demo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ABE210B-772E-42BB-A0FD-F1D2077B443B}"/>
              </a:ext>
            </a:extLst>
          </p:cNvPr>
          <p:cNvSpPr/>
          <p:nvPr/>
        </p:nvSpPr>
        <p:spPr>
          <a:xfrm>
            <a:off x="773723" y="8651631"/>
            <a:ext cx="3727939" cy="1406769"/>
          </a:xfrm>
          <a:prstGeom prst="rect">
            <a:avLst/>
          </a:prstGeom>
          <a:solidFill>
            <a:srgbClr val="161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420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B3EB4D49-1390-4F25-BD68-77D132151550}"/>
              </a:ext>
            </a:extLst>
          </p:cNvPr>
          <p:cNvSpPr txBox="1">
            <a:spLocks/>
          </p:cNvSpPr>
          <p:nvPr/>
        </p:nvSpPr>
        <p:spPr>
          <a:xfrm>
            <a:off x="1780673" y="1421358"/>
            <a:ext cx="13716000" cy="1064793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pt-BR" sz="72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a typeface="+mn-ea"/>
                <a:cs typeface="Poppins ExtraBold" panose="00000900000000000000" pitchFamily="2" charset="0"/>
              </a:rPr>
              <a:t>Arquitetura da Demo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22C0F5-DE54-4A1A-AE65-CD721BEC470F}"/>
              </a:ext>
            </a:extLst>
          </p:cNvPr>
          <p:cNvSpPr/>
          <p:nvPr/>
        </p:nvSpPr>
        <p:spPr>
          <a:xfrm>
            <a:off x="4701049" y="3004389"/>
            <a:ext cx="8301077" cy="4995105"/>
          </a:xfrm>
          <a:prstGeom prst="rect">
            <a:avLst/>
          </a:prstGeom>
          <a:solidFill>
            <a:srgbClr val="CEECF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901797-A54E-4EEF-8B0E-AE799DCB3E92}"/>
              </a:ext>
            </a:extLst>
          </p:cNvPr>
          <p:cNvSpPr/>
          <p:nvPr/>
        </p:nvSpPr>
        <p:spPr>
          <a:xfrm>
            <a:off x="9192751" y="5550042"/>
            <a:ext cx="3564748" cy="165108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Ins="0" rtlCol="0" anchor="t" anchorCtr="0"/>
          <a:lstStyle/>
          <a:p>
            <a:r>
              <a:rPr lang="pt-BR" sz="1000" b="1" dirty="0" err="1">
                <a:solidFill>
                  <a:schemeClr val="accent5">
                    <a:lumMod val="50000"/>
                  </a:schemeClr>
                </a:solidFill>
              </a:rPr>
              <a:t>Event</a:t>
            </a:r>
            <a:r>
              <a:rPr lang="pt-BR" sz="1000" b="1" dirty="0">
                <a:solidFill>
                  <a:schemeClr val="accent5">
                    <a:lumMod val="50000"/>
                  </a:schemeClr>
                </a:solidFill>
              </a:rPr>
              <a:t> Hub </a:t>
            </a:r>
            <a:r>
              <a:rPr lang="pt-BR" sz="1000" b="1" dirty="0" err="1">
                <a:solidFill>
                  <a:schemeClr val="accent5">
                    <a:lumMod val="50000"/>
                  </a:schemeClr>
                </a:solidFill>
              </a:rPr>
              <a:t>Namespace</a:t>
            </a:r>
            <a:endParaRPr lang="pt-BR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89AEEA-3933-4AAE-94D5-0AD4EC4F5D0E}"/>
              </a:ext>
            </a:extLst>
          </p:cNvPr>
          <p:cNvSpPr/>
          <p:nvPr/>
        </p:nvSpPr>
        <p:spPr>
          <a:xfrm>
            <a:off x="4756772" y="3149267"/>
            <a:ext cx="4242068" cy="43413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rtlCol="0" anchor="t"/>
          <a:lstStyle/>
          <a:p>
            <a:r>
              <a:rPr lang="pt-BR" sz="1100" b="1" dirty="0">
                <a:solidFill>
                  <a:schemeClr val="accent5">
                    <a:lumMod val="50000"/>
                  </a:schemeClr>
                </a:solidFill>
              </a:rPr>
              <a:t>AKS Cluster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FEBB7D-9793-46F1-9234-FCC587B805AE}"/>
              </a:ext>
            </a:extLst>
          </p:cNvPr>
          <p:cNvSpPr/>
          <p:nvPr/>
        </p:nvSpPr>
        <p:spPr>
          <a:xfrm>
            <a:off x="9486825" y="3517012"/>
            <a:ext cx="1849361" cy="143705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pt-BR" sz="1000" b="1" dirty="0">
                <a:solidFill>
                  <a:schemeClr val="accent5">
                    <a:lumMod val="50000"/>
                  </a:schemeClr>
                </a:solidFill>
              </a:rPr>
              <a:t>Azure </a:t>
            </a:r>
            <a:r>
              <a:rPr lang="pt-BR" sz="1000" b="1" dirty="0" err="1">
                <a:solidFill>
                  <a:schemeClr val="accent5">
                    <a:lumMod val="50000"/>
                  </a:schemeClr>
                </a:solidFill>
              </a:rPr>
              <a:t>Database</a:t>
            </a:r>
            <a:r>
              <a:rPr lang="pt-BR" sz="1000" b="1" dirty="0">
                <a:solidFill>
                  <a:schemeClr val="accent5">
                    <a:lumMod val="50000"/>
                  </a:schemeClr>
                </a:solidFill>
              </a:rPr>
              <a:t> for MySQL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24AF4A9C-F3CE-4CD5-A01B-1D98BAB7697A}"/>
              </a:ext>
            </a:extLst>
          </p:cNvPr>
          <p:cNvSpPr/>
          <p:nvPr/>
        </p:nvSpPr>
        <p:spPr>
          <a:xfrm>
            <a:off x="9661388" y="3852134"/>
            <a:ext cx="1516450" cy="949059"/>
          </a:xfrm>
          <a:prstGeom prst="flowChartMagneticDisk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0" rIns="0" bIns="36000" rtlCol="0" anchor="ctr"/>
          <a:lstStyle/>
          <a:p>
            <a:pPr algn="ctr"/>
            <a:r>
              <a:rPr lang="pt-BR" sz="900" b="1" kern="0" dirty="0">
                <a:solidFill>
                  <a:schemeClr val="tx1"/>
                </a:solidFill>
                <a:cs typeface="Arial" panose="020B0604020202020204" pitchFamily="34" charset="0"/>
              </a:rPr>
              <a:t>demo-</a:t>
            </a:r>
            <a:r>
              <a:rPr lang="pt-BR" sz="900" b="1" kern="0" dirty="0" err="1">
                <a:solidFill>
                  <a:schemeClr val="tx1"/>
                </a:solidFill>
                <a:cs typeface="Arial" panose="020B0604020202020204" pitchFamily="34" charset="0"/>
              </a:rPr>
              <a:t>debezium</a:t>
            </a:r>
            <a:r>
              <a:rPr lang="pt-BR" sz="900" b="1" kern="0" dirty="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pt-BR" sz="900" b="1" kern="0" dirty="0" err="1">
                <a:solidFill>
                  <a:schemeClr val="tx1"/>
                </a:solidFill>
                <a:cs typeface="Arial" panose="020B0604020202020204" pitchFamily="34" charset="0"/>
              </a:rPr>
              <a:t>db</a:t>
            </a:r>
            <a:endParaRPr lang="pt-BR" sz="900" b="1" kern="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AAFB87-A994-48E7-AAAE-465B547CF920}"/>
              </a:ext>
            </a:extLst>
          </p:cNvPr>
          <p:cNvSpPr/>
          <p:nvPr/>
        </p:nvSpPr>
        <p:spPr>
          <a:xfrm>
            <a:off x="4756771" y="7571547"/>
            <a:ext cx="8114345" cy="34832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000" b="1" dirty="0">
                <a:solidFill>
                  <a:schemeClr val="accent5">
                    <a:lumMod val="50000"/>
                  </a:schemeClr>
                </a:solidFill>
              </a:rPr>
              <a:t>Azure Monitor (Azure Monitor for Containers, Azure Monitor for </a:t>
            </a:r>
            <a:r>
              <a:rPr lang="pt-BR" sz="1000" b="1" dirty="0" err="1">
                <a:solidFill>
                  <a:schemeClr val="accent5">
                    <a:lumMod val="50000"/>
                  </a:schemeClr>
                </a:solidFill>
              </a:rPr>
              <a:t>VMs</a:t>
            </a:r>
            <a:r>
              <a:rPr lang="pt-BR" sz="1000" b="1" dirty="0">
                <a:solidFill>
                  <a:schemeClr val="accent5">
                    <a:lumMod val="50000"/>
                  </a:schemeClr>
                </a:solidFill>
              </a:rPr>
              <a:t>, Log </a:t>
            </a:r>
            <a:r>
              <a:rPr lang="pt-BR" sz="1000" b="1" dirty="0" err="1">
                <a:solidFill>
                  <a:schemeClr val="accent5">
                    <a:lumMod val="50000"/>
                  </a:schemeClr>
                </a:solidFill>
              </a:rPr>
              <a:t>Analytics</a:t>
            </a:r>
            <a:r>
              <a:rPr lang="pt-BR" sz="1000" b="1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pt-BR" sz="1000" b="1" dirty="0" err="1">
                <a:solidFill>
                  <a:schemeClr val="accent5">
                    <a:lumMod val="50000"/>
                  </a:schemeClr>
                </a:solidFill>
              </a:rPr>
              <a:t>Application</a:t>
            </a:r>
            <a:r>
              <a:rPr lang="pt-BR" sz="1000" b="1" dirty="0">
                <a:solidFill>
                  <a:schemeClr val="accent5">
                    <a:lumMod val="50000"/>
                  </a:schemeClr>
                </a:solidFill>
              </a:rPr>
              <a:t> Insights, </a:t>
            </a:r>
            <a:r>
              <a:rPr lang="pt-BR" sz="1000" b="1" dirty="0" err="1">
                <a:solidFill>
                  <a:schemeClr val="accent5">
                    <a:lumMod val="50000"/>
                  </a:schemeClr>
                </a:solidFill>
              </a:rPr>
              <a:t>etc</a:t>
            </a:r>
            <a:r>
              <a:rPr lang="pt-BR" sz="1000" b="1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2A8EC9-9FFA-4D89-AC85-8BB53B777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615" y="7626287"/>
            <a:ext cx="204531" cy="2045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3D8D10-63E1-43CB-9462-1A6ED03FC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394" y="7626287"/>
            <a:ext cx="204531" cy="2045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9EF281-8EF6-4388-A9FE-18FC0AB7F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73" y="7626287"/>
            <a:ext cx="139762" cy="2045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DE03CC-C67B-4A3F-AD21-0E5025DB0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184" y="7626287"/>
            <a:ext cx="231208" cy="2045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79D0BF-69F9-4C39-9CEF-2DDDFA632706}"/>
              </a:ext>
            </a:extLst>
          </p:cNvPr>
          <p:cNvSpPr txBox="1"/>
          <p:nvPr/>
        </p:nvSpPr>
        <p:spPr>
          <a:xfrm>
            <a:off x="4701051" y="2908814"/>
            <a:ext cx="8301075" cy="171371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6000" tIns="36000" rIns="36000" bIns="3600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b="1"/>
              <a:t>Azure</a:t>
            </a:r>
            <a:endParaRPr lang="pt-BR" sz="1100" b="1" kern="1200"/>
          </a:p>
        </p:txBody>
      </p:sp>
      <p:pic>
        <p:nvPicPr>
          <p:cNvPr id="19" name="Picture 18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32D53852-99D0-481D-B93A-CE199E5D86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4" y="3080185"/>
            <a:ext cx="599696" cy="5996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DB96D1-A980-4DEF-9F33-56B8609844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6952" y="5587011"/>
            <a:ext cx="269873" cy="248187"/>
          </a:xfrm>
          <a:prstGeom prst="rect">
            <a:avLst/>
          </a:prstGeom>
        </p:spPr>
      </p:pic>
      <p:cxnSp>
        <p:nvCxnSpPr>
          <p:cNvPr id="21" name="Straight Arrow Connector 242">
            <a:extLst>
              <a:ext uri="{FF2B5EF4-FFF2-40B4-BE49-F238E27FC236}">
                <a16:creationId xmlns:a16="http://schemas.microsoft.com/office/drawing/2014/main" id="{DA213D45-B7CB-4105-A345-301DF6113924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>
          <a:xfrm rot="10800000" flipV="1">
            <a:off x="8422662" y="4326664"/>
            <a:ext cx="1238726" cy="502198"/>
          </a:xfrm>
          <a:prstGeom prst="bentConnector3">
            <a:avLst>
              <a:gd name="adj1" fmla="val 33675"/>
            </a:avLst>
          </a:prstGeom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ylinder 21">
            <a:extLst>
              <a:ext uri="{FF2B5EF4-FFF2-40B4-BE49-F238E27FC236}">
                <a16:creationId xmlns:a16="http://schemas.microsoft.com/office/drawing/2014/main" id="{15853392-89D9-4B04-92B3-EC28C873D061}"/>
              </a:ext>
            </a:extLst>
          </p:cNvPr>
          <p:cNvSpPr/>
          <p:nvPr/>
        </p:nvSpPr>
        <p:spPr>
          <a:xfrm rot="5400000">
            <a:off x="10775252" y="5075484"/>
            <a:ext cx="499786" cy="2515140"/>
          </a:xfrm>
          <a:prstGeom prst="can">
            <a:avLst/>
          </a:prstGeom>
          <a:solidFill>
            <a:srgbClr val="FF9933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vert270" lIns="72000" tIns="0" rIns="72000" bIns="180000" rtlCol="0" anchor="ctr"/>
          <a:lstStyle/>
          <a:p>
            <a:r>
              <a:rPr lang="pt-BR" sz="1000" b="1" dirty="0" err="1"/>
              <a:t>Event</a:t>
            </a:r>
            <a:r>
              <a:rPr lang="pt-BR" sz="1000" b="1" dirty="0"/>
              <a:t> Hubs</a:t>
            </a:r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C1DD3555-CD04-4CAC-AFCE-DCD661BA15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907" y="3613437"/>
            <a:ext cx="529310" cy="4471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648479A-8FA1-46AC-A2CC-9C2016CAA49C}"/>
              </a:ext>
            </a:extLst>
          </p:cNvPr>
          <p:cNvGrpSpPr/>
          <p:nvPr/>
        </p:nvGrpSpPr>
        <p:grpSpPr>
          <a:xfrm>
            <a:off x="6994548" y="4147668"/>
            <a:ext cx="1428114" cy="1169448"/>
            <a:chOff x="1856701" y="2377131"/>
            <a:chExt cx="1428114" cy="116944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0B2722E-5DB0-4A13-9A5B-7ED901B21D79}"/>
                </a:ext>
              </a:extLst>
            </p:cNvPr>
            <p:cNvGrpSpPr/>
            <p:nvPr/>
          </p:nvGrpSpPr>
          <p:grpSpPr>
            <a:xfrm>
              <a:off x="1856701" y="2467071"/>
              <a:ext cx="1428114" cy="1079508"/>
              <a:chOff x="3689401" y="4767748"/>
              <a:chExt cx="851280" cy="676552"/>
            </a:xfrm>
          </p:grpSpPr>
          <p:sp>
            <p:nvSpPr>
              <p:cNvPr id="27" name="Hexagon 26">
                <a:extLst>
                  <a:ext uri="{FF2B5EF4-FFF2-40B4-BE49-F238E27FC236}">
                    <a16:creationId xmlns:a16="http://schemas.microsoft.com/office/drawing/2014/main" id="{22901C11-4959-4D4E-B5B3-7524B7DC434F}"/>
                  </a:ext>
                </a:extLst>
              </p:cNvPr>
              <p:cNvSpPr/>
              <p:nvPr/>
            </p:nvSpPr>
            <p:spPr>
              <a:xfrm>
                <a:off x="3820681" y="4832300"/>
                <a:ext cx="720000" cy="612000"/>
              </a:xfrm>
              <a:prstGeom prst="hexagon">
                <a:avLst/>
              </a:prstGeom>
              <a:solidFill>
                <a:srgbClr val="CEECFE"/>
              </a:solidFill>
              <a:ln>
                <a:solidFill>
                  <a:srgbClr val="0070C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36000" tIns="0" rIns="0" bIns="36000" rtlCol="0" anchor="ctr"/>
              <a:lstStyle/>
              <a:p>
                <a:pPr algn="ctr"/>
                <a:endParaRPr lang="pt-BR" sz="1050" b="1" kern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4D4AA6E1-035A-4663-9866-D384AC60FFBB}"/>
                  </a:ext>
                </a:extLst>
              </p:cNvPr>
              <p:cNvSpPr/>
              <p:nvPr/>
            </p:nvSpPr>
            <p:spPr>
              <a:xfrm>
                <a:off x="3754441" y="4799138"/>
                <a:ext cx="720000" cy="612000"/>
              </a:xfrm>
              <a:prstGeom prst="hexagon">
                <a:avLst/>
              </a:prstGeom>
              <a:solidFill>
                <a:srgbClr val="CEECFE"/>
              </a:solidFill>
              <a:ln>
                <a:solidFill>
                  <a:srgbClr val="0070C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36000" tIns="0" rIns="0" bIns="36000" rtlCol="0" anchor="ctr"/>
              <a:lstStyle/>
              <a:p>
                <a:pPr algn="ctr"/>
                <a:endParaRPr lang="pt-BR" sz="1050" b="1" kern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9" name="Hexagon 28">
                <a:extLst>
                  <a:ext uri="{FF2B5EF4-FFF2-40B4-BE49-F238E27FC236}">
                    <a16:creationId xmlns:a16="http://schemas.microsoft.com/office/drawing/2014/main" id="{1BDA9A01-BC76-487E-A0B6-6A72E95EBA51}"/>
                  </a:ext>
                </a:extLst>
              </p:cNvPr>
              <p:cNvSpPr/>
              <p:nvPr/>
            </p:nvSpPr>
            <p:spPr>
              <a:xfrm>
                <a:off x="3689401" y="4767748"/>
                <a:ext cx="720000" cy="612000"/>
              </a:xfrm>
              <a:prstGeom prst="hexagon">
                <a:avLst/>
              </a:prstGeom>
              <a:solidFill>
                <a:srgbClr val="CEECFE"/>
              </a:solidFill>
              <a:ln>
                <a:solidFill>
                  <a:srgbClr val="0070C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36000" tIns="0" rIns="0" bIns="36000" rtlCol="0" anchor="ctr"/>
              <a:lstStyle/>
              <a:p>
                <a:pPr algn="ctr"/>
                <a:endParaRPr lang="pt-BR" sz="1050" b="1" kern="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algn="ctr"/>
                <a:endParaRPr lang="pt-BR" sz="1050" b="1" kern="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algn="ctr"/>
                <a:r>
                  <a:rPr lang="pt-BR" sz="1050" b="1" kern="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Connect &amp;</a:t>
                </a:r>
              </a:p>
              <a:p>
                <a:pPr algn="ctr"/>
                <a:r>
                  <a:rPr lang="pt-BR" sz="1050" b="1" kern="0" dirty="0" err="1">
                    <a:solidFill>
                      <a:schemeClr val="tx1"/>
                    </a:solidFill>
                    <a:cs typeface="Arial" panose="020B0604020202020204" pitchFamily="34" charset="0"/>
                  </a:rPr>
                  <a:t>Debezium</a:t>
                </a:r>
                <a:endParaRPr lang="pt-BR" sz="1050" b="1" kern="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6" name="Picture 25" descr="Logo&#10;&#10;Description automatically generated">
              <a:extLst>
                <a:ext uri="{FF2B5EF4-FFF2-40B4-BE49-F238E27FC236}">
                  <a16:creationId xmlns:a16="http://schemas.microsoft.com/office/drawing/2014/main" id="{913DCAD8-F99F-4D14-9290-51AE07E3C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78" y="2377131"/>
              <a:ext cx="589671" cy="58967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77B989-773B-44A0-852F-5F45987190A4}"/>
              </a:ext>
            </a:extLst>
          </p:cNvPr>
          <p:cNvGrpSpPr/>
          <p:nvPr/>
        </p:nvGrpSpPr>
        <p:grpSpPr>
          <a:xfrm>
            <a:off x="5524545" y="5901010"/>
            <a:ext cx="1428114" cy="1160656"/>
            <a:chOff x="1856701" y="2385923"/>
            <a:chExt cx="1428114" cy="116065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904740B-B993-429F-8DB6-3E16CF6EE077}"/>
                </a:ext>
              </a:extLst>
            </p:cNvPr>
            <p:cNvGrpSpPr/>
            <p:nvPr/>
          </p:nvGrpSpPr>
          <p:grpSpPr>
            <a:xfrm>
              <a:off x="1856701" y="2385923"/>
              <a:ext cx="1428114" cy="1160656"/>
              <a:chOff x="1856701" y="2385923"/>
              <a:chExt cx="1428114" cy="116065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7AE5A65-0329-4A81-8F2D-F7694E422E28}"/>
                  </a:ext>
                </a:extLst>
              </p:cNvPr>
              <p:cNvGrpSpPr/>
              <p:nvPr/>
            </p:nvGrpSpPr>
            <p:grpSpPr>
              <a:xfrm>
                <a:off x="1856701" y="2467071"/>
                <a:ext cx="1428114" cy="1079508"/>
                <a:chOff x="3689401" y="4767748"/>
                <a:chExt cx="851280" cy="676552"/>
              </a:xfrm>
            </p:grpSpPr>
            <p:sp>
              <p:nvSpPr>
                <p:cNvPr id="35" name="Hexagon 34">
                  <a:extLst>
                    <a:ext uri="{FF2B5EF4-FFF2-40B4-BE49-F238E27FC236}">
                      <a16:creationId xmlns:a16="http://schemas.microsoft.com/office/drawing/2014/main" id="{E8373BCD-B06C-4619-BB11-4356AF5F795E}"/>
                    </a:ext>
                  </a:extLst>
                </p:cNvPr>
                <p:cNvSpPr/>
                <p:nvPr/>
              </p:nvSpPr>
              <p:spPr>
                <a:xfrm>
                  <a:off x="3820681" y="4832300"/>
                  <a:ext cx="720000" cy="612000"/>
                </a:xfrm>
                <a:prstGeom prst="hexagon">
                  <a:avLst/>
                </a:prstGeom>
                <a:solidFill>
                  <a:srgbClr val="CEECFE"/>
                </a:solidFill>
                <a:ln>
                  <a:solidFill>
                    <a:srgbClr val="0070C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36000" tIns="0" rIns="0" bIns="36000" rtlCol="0" anchor="ctr"/>
                <a:lstStyle/>
                <a:p>
                  <a:pPr algn="ctr"/>
                  <a:endParaRPr lang="pt-BR" sz="1050" b="1" kern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Hexagon 35">
                  <a:extLst>
                    <a:ext uri="{FF2B5EF4-FFF2-40B4-BE49-F238E27FC236}">
                      <a16:creationId xmlns:a16="http://schemas.microsoft.com/office/drawing/2014/main" id="{E40A0279-A9F1-4853-8587-C821D03733E1}"/>
                    </a:ext>
                  </a:extLst>
                </p:cNvPr>
                <p:cNvSpPr/>
                <p:nvPr/>
              </p:nvSpPr>
              <p:spPr>
                <a:xfrm>
                  <a:off x="3754441" y="4799138"/>
                  <a:ext cx="720000" cy="612000"/>
                </a:xfrm>
                <a:prstGeom prst="hexagon">
                  <a:avLst/>
                </a:prstGeom>
                <a:solidFill>
                  <a:srgbClr val="CEECFE"/>
                </a:solidFill>
                <a:ln>
                  <a:solidFill>
                    <a:srgbClr val="0070C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36000" tIns="0" rIns="0" bIns="36000" rtlCol="0" anchor="ctr"/>
                <a:lstStyle/>
                <a:p>
                  <a:pPr algn="ctr"/>
                  <a:endParaRPr lang="pt-BR" sz="1050" b="1" kern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Hexagon 36">
                  <a:extLst>
                    <a:ext uri="{FF2B5EF4-FFF2-40B4-BE49-F238E27FC236}">
                      <a16:creationId xmlns:a16="http://schemas.microsoft.com/office/drawing/2014/main" id="{AA934161-6BE7-44AD-8B20-06DB6CD56B80}"/>
                    </a:ext>
                  </a:extLst>
                </p:cNvPr>
                <p:cNvSpPr/>
                <p:nvPr/>
              </p:nvSpPr>
              <p:spPr>
                <a:xfrm>
                  <a:off x="3689401" y="4767748"/>
                  <a:ext cx="720000" cy="612000"/>
                </a:xfrm>
                <a:prstGeom prst="hexagon">
                  <a:avLst/>
                </a:prstGeom>
                <a:solidFill>
                  <a:srgbClr val="CEECFE"/>
                </a:solidFill>
                <a:ln>
                  <a:solidFill>
                    <a:srgbClr val="0070C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36000" tIns="0" rIns="0" bIns="36000" rtlCol="0" anchor="ctr"/>
                <a:lstStyle/>
                <a:p>
                  <a:pPr algn="ctr"/>
                  <a:endParaRPr lang="pt-BR" sz="1050" b="1" kern="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  <a:p>
                  <a:pPr algn="ctr"/>
                  <a:endParaRPr lang="pt-BR" sz="1050" b="1" kern="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pt-BR" sz="1050" b="1" kern="0" dirty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Broker</a:t>
                  </a:r>
                </a:p>
              </p:txBody>
            </p:sp>
          </p:grpSp>
          <p:pic>
            <p:nvPicPr>
              <p:cNvPr id="34" name="Picture 33" descr="Logo&#10;&#10;Description automatically generated">
                <a:extLst>
                  <a:ext uri="{FF2B5EF4-FFF2-40B4-BE49-F238E27FC236}">
                    <a16:creationId xmlns:a16="http://schemas.microsoft.com/office/drawing/2014/main" id="{01CD9D2F-996B-4D9A-B5D2-1AB05D7C3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6678" y="2385923"/>
                <a:ext cx="589671" cy="589671"/>
              </a:xfrm>
              <a:prstGeom prst="rect">
                <a:avLst/>
              </a:prstGeom>
            </p:spPr>
          </p:pic>
        </p:grpSp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5E63A0C7-1675-4B62-91DE-E63A59A2D84A}"/>
                </a:ext>
              </a:extLst>
            </p:cNvPr>
            <p:cNvSpPr/>
            <p:nvPr/>
          </p:nvSpPr>
          <p:spPr>
            <a:xfrm rot="5400000">
              <a:off x="2499831" y="2814789"/>
              <a:ext cx="191916" cy="994433"/>
            </a:xfrm>
            <a:prstGeom prst="ca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vert270" lIns="72000" tIns="0" rIns="72000" bIns="180000" rtlCol="0" anchor="ctr"/>
            <a:lstStyle/>
            <a:p>
              <a:r>
                <a:rPr lang="pt-BR" sz="700" b="1" dirty="0"/>
                <a:t>Kafka </a:t>
              </a:r>
              <a:r>
                <a:rPr lang="pt-BR" sz="700" b="1" dirty="0" err="1"/>
                <a:t>Topics</a:t>
              </a:r>
              <a:endParaRPr lang="pt-BR" sz="700" b="1" dirty="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27A21E74-F26D-498C-A439-FF3A4B464A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5705" y="4871860"/>
            <a:ext cx="207288" cy="206150"/>
          </a:xfrm>
          <a:prstGeom prst="rect">
            <a:avLst/>
          </a:prstGeom>
          <a:ln>
            <a:noFill/>
          </a:ln>
        </p:spPr>
      </p:pic>
      <p:cxnSp>
        <p:nvCxnSpPr>
          <p:cNvPr id="39" name="Straight Arrow Connector 242">
            <a:extLst>
              <a:ext uri="{FF2B5EF4-FFF2-40B4-BE49-F238E27FC236}">
                <a16:creationId xmlns:a16="http://schemas.microsoft.com/office/drawing/2014/main" id="{C1B271D7-358A-443B-85CB-D80A3D23E9FF}"/>
              </a:ext>
            </a:extLst>
          </p:cNvPr>
          <p:cNvCxnSpPr>
            <a:cxnSpLocks/>
            <a:stCxn id="29" idx="3"/>
            <a:endCxn id="32" idx="3"/>
          </p:cNvCxnSpPr>
          <p:nvPr/>
        </p:nvCxnSpPr>
        <p:spPr>
          <a:xfrm rot="10800000" flipV="1">
            <a:off x="5766418" y="4725863"/>
            <a:ext cx="1228131" cy="2101230"/>
          </a:xfrm>
          <a:prstGeom prst="bentConnector3">
            <a:avLst>
              <a:gd name="adj1" fmla="val 138918"/>
            </a:avLst>
          </a:prstGeom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94855-123D-41CB-A059-991EADCB7F14}"/>
              </a:ext>
            </a:extLst>
          </p:cNvPr>
          <p:cNvGrpSpPr/>
          <p:nvPr/>
        </p:nvGrpSpPr>
        <p:grpSpPr>
          <a:xfrm>
            <a:off x="7357254" y="6040474"/>
            <a:ext cx="1428114" cy="1160656"/>
            <a:chOff x="1856701" y="2385923"/>
            <a:chExt cx="1428114" cy="116065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C73B0CA-44DF-4A71-B7FD-2E74C808D2DB}"/>
                </a:ext>
              </a:extLst>
            </p:cNvPr>
            <p:cNvGrpSpPr/>
            <p:nvPr/>
          </p:nvGrpSpPr>
          <p:grpSpPr>
            <a:xfrm>
              <a:off x="1856701" y="2467071"/>
              <a:ext cx="1428114" cy="1079508"/>
              <a:chOff x="3689401" y="4767748"/>
              <a:chExt cx="851280" cy="676552"/>
            </a:xfrm>
          </p:grpSpPr>
          <p:sp>
            <p:nvSpPr>
              <p:cNvPr id="43" name="Hexagon 42">
                <a:extLst>
                  <a:ext uri="{FF2B5EF4-FFF2-40B4-BE49-F238E27FC236}">
                    <a16:creationId xmlns:a16="http://schemas.microsoft.com/office/drawing/2014/main" id="{659910C5-D95B-44DA-A013-73EA0FC5B44D}"/>
                  </a:ext>
                </a:extLst>
              </p:cNvPr>
              <p:cNvSpPr/>
              <p:nvPr/>
            </p:nvSpPr>
            <p:spPr>
              <a:xfrm>
                <a:off x="3820681" y="4832300"/>
                <a:ext cx="720000" cy="612000"/>
              </a:xfrm>
              <a:prstGeom prst="hexagon">
                <a:avLst/>
              </a:prstGeom>
              <a:solidFill>
                <a:srgbClr val="CEECFE"/>
              </a:solidFill>
              <a:ln>
                <a:solidFill>
                  <a:srgbClr val="0070C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36000" tIns="0" rIns="0" bIns="36000" rtlCol="0" anchor="ctr"/>
              <a:lstStyle/>
              <a:p>
                <a:pPr algn="ctr"/>
                <a:endParaRPr lang="pt-BR" sz="1050" b="1" kern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C84549B4-A86D-4332-8334-0D8FEB187559}"/>
                  </a:ext>
                </a:extLst>
              </p:cNvPr>
              <p:cNvSpPr/>
              <p:nvPr/>
            </p:nvSpPr>
            <p:spPr>
              <a:xfrm>
                <a:off x="3754441" y="4799138"/>
                <a:ext cx="720000" cy="612000"/>
              </a:xfrm>
              <a:prstGeom prst="hexagon">
                <a:avLst/>
              </a:prstGeom>
              <a:solidFill>
                <a:srgbClr val="CEECFE"/>
              </a:solidFill>
              <a:ln>
                <a:solidFill>
                  <a:srgbClr val="0070C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36000" tIns="0" rIns="0" bIns="36000" rtlCol="0" anchor="ctr"/>
              <a:lstStyle/>
              <a:p>
                <a:pPr algn="ctr"/>
                <a:endParaRPr lang="pt-BR" sz="1050" b="1" kern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5" name="Hexagon 44">
                <a:extLst>
                  <a:ext uri="{FF2B5EF4-FFF2-40B4-BE49-F238E27FC236}">
                    <a16:creationId xmlns:a16="http://schemas.microsoft.com/office/drawing/2014/main" id="{0AEBBE74-1ACA-4C83-94C4-82680EE4D0FB}"/>
                  </a:ext>
                </a:extLst>
              </p:cNvPr>
              <p:cNvSpPr/>
              <p:nvPr/>
            </p:nvSpPr>
            <p:spPr>
              <a:xfrm>
                <a:off x="3689401" y="4767748"/>
                <a:ext cx="720000" cy="612000"/>
              </a:xfrm>
              <a:prstGeom prst="hexagon">
                <a:avLst/>
              </a:prstGeom>
              <a:solidFill>
                <a:srgbClr val="CEECFE"/>
              </a:solidFill>
              <a:ln>
                <a:solidFill>
                  <a:srgbClr val="0070C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36000" tIns="0" rIns="0" bIns="36000" rtlCol="0" anchor="ctr"/>
              <a:lstStyle/>
              <a:p>
                <a:pPr algn="ctr"/>
                <a:endParaRPr lang="pt-BR" sz="1050" b="1" kern="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algn="ctr"/>
                <a:endParaRPr lang="pt-BR" sz="900" b="1" kern="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algn="ctr"/>
                <a:r>
                  <a:rPr lang="pt-BR" sz="900" b="1" kern="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MirrorMaker2</a:t>
                </a:r>
              </a:p>
            </p:txBody>
          </p:sp>
        </p:grpSp>
        <p:pic>
          <p:nvPicPr>
            <p:cNvPr id="42" name="Picture 41" descr="Logo&#10;&#10;Description automatically generated">
              <a:extLst>
                <a:ext uri="{FF2B5EF4-FFF2-40B4-BE49-F238E27FC236}">
                  <a16:creationId xmlns:a16="http://schemas.microsoft.com/office/drawing/2014/main" id="{F723922F-0941-4C73-AA1D-923AEF57A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78" y="2385923"/>
              <a:ext cx="589671" cy="589671"/>
            </a:xfrm>
            <a:prstGeom prst="rect">
              <a:avLst/>
            </a:prstGeom>
          </p:spPr>
        </p:pic>
      </p:grpSp>
      <p:cxnSp>
        <p:nvCxnSpPr>
          <p:cNvPr id="46" name="Straight Arrow Connector 242">
            <a:extLst>
              <a:ext uri="{FF2B5EF4-FFF2-40B4-BE49-F238E27FC236}">
                <a16:creationId xmlns:a16="http://schemas.microsoft.com/office/drawing/2014/main" id="{492980BA-15E9-4955-AC32-79FCEA60CA90}"/>
              </a:ext>
            </a:extLst>
          </p:cNvPr>
          <p:cNvCxnSpPr>
            <a:cxnSpLocks/>
            <a:stCxn id="32" idx="0"/>
            <a:endCxn id="45" idx="3"/>
          </p:cNvCxnSpPr>
          <p:nvPr/>
        </p:nvCxnSpPr>
        <p:spPr>
          <a:xfrm flipV="1">
            <a:off x="6712871" y="6609877"/>
            <a:ext cx="644383" cy="217216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242">
            <a:extLst>
              <a:ext uri="{FF2B5EF4-FFF2-40B4-BE49-F238E27FC236}">
                <a16:creationId xmlns:a16="http://schemas.microsoft.com/office/drawing/2014/main" id="{D7173D78-9A4F-43DF-9DC5-13955D2C386F}"/>
              </a:ext>
            </a:extLst>
          </p:cNvPr>
          <p:cNvCxnSpPr>
            <a:cxnSpLocks/>
            <a:stCxn id="43" idx="0"/>
            <a:endCxn id="22" idx="3"/>
          </p:cNvCxnSpPr>
          <p:nvPr/>
        </p:nvCxnSpPr>
        <p:spPr>
          <a:xfrm flipV="1">
            <a:off x="8785368" y="6333054"/>
            <a:ext cx="982207" cy="379822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558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F084A52-9D90-4502-902E-98309C970318}"/>
              </a:ext>
            </a:extLst>
          </p:cNvPr>
          <p:cNvSpPr txBox="1"/>
          <p:nvPr/>
        </p:nvSpPr>
        <p:spPr>
          <a:xfrm>
            <a:off x="2424666" y="3403782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01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Arquitetura Orientada a Eventos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3A42D3-52BC-463A-8676-CFC574CFCF48}"/>
              </a:ext>
            </a:extLst>
          </p:cNvPr>
          <p:cNvSpPr txBox="1"/>
          <p:nvPr/>
        </p:nvSpPr>
        <p:spPr>
          <a:xfrm>
            <a:off x="2424666" y="4042411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02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CDC – </a:t>
            </a:r>
            <a:r>
              <a:rPr lang="pt-BR" sz="2800" b="1" dirty="0" err="1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Change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 Data Capture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6861260-7B49-4AEB-A1E6-9D39F6A7CC98}"/>
              </a:ext>
            </a:extLst>
          </p:cNvPr>
          <p:cNvSpPr txBox="1"/>
          <p:nvPr/>
        </p:nvSpPr>
        <p:spPr>
          <a:xfrm>
            <a:off x="2424666" y="4681040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03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Arquitetura da Demo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9EBC03-2E14-4D85-B48B-AB9A62F95CBB}"/>
              </a:ext>
            </a:extLst>
          </p:cNvPr>
          <p:cNvSpPr txBox="1"/>
          <p:nvPr/>
        </p:nvSpPr>
        <p:spPr>
          <a:xfrm>
            <a:off x="2424666" y="5319669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04 – </a:t>
            </a:r>
            <a:r>
              <a:rPr lang="pt-BR" sz="2800" b="1" dirty="0">
                <a:latin typeface="+mj-lt"/>
                <a:cs typeface="Poppins ExtraBold" panose="00000900000000000000" pitchFamily="2" charset="0"/>
              </a:rPr>
              <a:t>Demo</a:t>
            </a:r>
            <a:endParaRPr lang="en-US" sz="2800" b="1" dirty="0"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ABE210B-772E-42BB-A0FD-F1D2077B443B}"/>
              </a:ext>
            </a:extLst>
          </p:cNvPr>
          <p:cNvSpPr/>
          <p:nvPr/>
        </p:nvSpPr>
        <p:spPr>
          <a:xfrm>
            <a:off x="773723" y="8651631"/>
            <a:ext cx="3727939" cy="1406769"/>
          </a:xfrm>
          <a:prstGeom prst="rect">
            <a:avLst/>
          </a:prstGeom>
          <a:solidFill>
            <a:srgbClr val="161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426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517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04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5B23353D-5FCD-4539-87FE-CE507139B51C}"/>
              </a:ext>
            </a:extLst>
          </p:cNvPr>
          <p:cNvSpPr txBox="1">
            <a:spLocks/>
          </p:cNvSpPr>
          <p:nvPr/>
        </p:nvSpPr>
        <p:spPr>
          <a:xfrm>
            <a:off x="1228724" y="2459519"/>
            <a:ext cx="1906291" cy="369332"/>
          </a:xfrm>
          <a:prstGeom prst="rect">
            <a:avLst/>
          </a:prstGeom>
          <a:solidFill>
            <a:srgbClr val="16244D"/>
          </a:solidFill>
        </p:spPr>
        <p:txBody>
          <a:bodyPr wrap="none">
            <a:sp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Clear Sans Thin" panose="020B0203030202020304" pitchFamily="34" charset="0"/>
                <a:ea typeface="+mn-ea"/>
                <a:cs typeface="Clear Sans Thin" panose="020B02030302020203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lear Sans Thin" panose="020B0203030202020304" pitchFamily="34" charset="0"/>
                <a:ea typeface="+mn-ea"/>
                <a:cs typeface="Clear Sans Thin" panose="020B02030302020203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Clear Sans Thin" panose="020B0203030202020304" pitchFamily="34" charset="0"/>
                <a:ea typeface="+mn-ea"/>
                <a:cs typeface="Clear Sans Thin" panose="020B02030302020203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Clear Sans Thin" panose="020B0203030202020304" pitchFamily="34" charset="0"/>
                <a:ea typeface="+mn-ea"/>
                <a:cs typeface="Clear Sans Thin" panose="020B02030302020203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Clear Sans Thin" panose="020B0203030202020304" pitchFamily="34" charset="0"/>
                <a:ea typeface="+mn-ea"/>
                <a:cs typeface="Clear Sans Thin" panose="020B02030302020203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>
                <a:latin typeface="+mj-lt"/>
              </a:rPr>
              <a:t>Data &amp; </a:t>
            </a:r>
            <a:r>
              <a:rPr lang="pt-BR" sz="2000" dirty="0" err="1">
                <a:latin typeface="+mj-lt"/>
              </a:rPr>
              <a:t>Analytics</a:t>
            </a:r>
            <a:endParaRPr lang="pt-BR" sz="2000" dirty="0">
              <a:latin typeface="+mj-lt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427018" y="3408217"/>
            <a:ext cx="158462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latin typeface="+mj-lt"/>
              </a:rPr>
              <a:t>CDC – Que bicho é esse?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228724" y="6079252"/>
            <a:ext cx="211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Yuri Camargo</a:t>
            </a:r>
          </a:p>
        </p:txBody>
      </p:sp>
    </p:spTree>
    <p:extLst>
      <p:ext uri="{BB962C8B-B14F-4D97-AF65-F5344CB8AC3E}">
        <p14:creationId xmlns:p14="http://schemas.microsoft.com/office/powerpoint/2010/main" val="342847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92BFDFB-AF3A-4B91-9A2D-0BCD473273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199" r="12199"/>
          <a:stretch>
            <a:fillRect/>
          </a:stretch>
        </p:blipFill>
        <p:spPr/>
      </p:pic>
      <p:sp>
        <p:nvSpPr>
          <p:cNvPr id="23" name="Espaço Reservado para Texto 2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Yuri Camargo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3E4DA6-E58A-4263-9763-B073F97097C4}"/>
              </a:ext>
            </a:extLst>
          </p:cNvPr>
          <p:cNvSpPr txBox="1"/>
          <p:nvPr/>
        </p:nvSpPr>
        <p:spPr>
          <a:xfrm>
            <a:off x="9047019" y="3616036"/>
            <a:ext cx="77585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+mj-lt"/>
              </a:rPr>
              <a:t>Yuri Camargo é um profissional com mais 30 anos de experiência na área de TI. Atualmente é um arquiteto membro do CoE (Center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Excellence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) global de Azure da Avanade, atuando, principalmente, com projetos de modernização de aplicações e migração para nuvem usando arquiteturas orientadas a eventos.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DE5194-6354-4057-8543-CA3B7EB8CA26}"/>
              </a:ext>
            </a:extLst>
          </p:cNvPr>
          <p:cNvSpPr txBox="1"/>
          <p:nvPr/>
        </p:nvSpPr>
        <p:spPr>
          <a:xfrm>
            <a:off x="9642764" y="5312215"/>
            <a:ext cx="4322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www.linkedin.com/in/ycamargo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9BE9AAD-25ED-49ED-9D14-08AC2A19831B}"/>
              </a:ext>
            </a:extLst>
          </p:cNvPr>
          <p:cNvSpPr txBox="1"/>
          <p:nvPr/>
        </p:nvSpPr>
        <p:spPr>
          <a:xfrm>
            <a:off x="9642763" y="6037845"/>
            <a:ext cx="2054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@ycamargo.br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8FCEE8-6CFF-422B-964A-EDAD52259978}"/>
              </a:ext>
            </a:extLst>
          </p:cNvPr>
          <p:cNvSpPr txBox="1"/>
          <p:nvPr/>
        </p:nvSpPr>
        <p:spPr>
          <a:xfrm>
            <a:off x="9642763" y="6763475"/>
            <a:ext cx="741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www.youtube.com/channel/UCx-l6jFfPboTgSX_ikM0CsQ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4C3B07-13B6-4445-BADB-CB9F9B3334A8}"/>
              </a:ext>
            </a:extLst>
          </p:cNvPr>
          <p:cNvSpPr txBox="1"/>
          <p:nvPr/>
        </p:nvSpPr>
        <p:spPr>
          <a:xfrm>
            <a:off x="9642763" y="7489105"/>
            <a:ext cx="2434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@YuriCamargoBR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48512A-C7F4-4956-811E-F1DE1019A7AD}"/>
              </a:ext>
            </a:extLst>
          </p:cNvPr>
          <p:cNvSpPr txBox="1"/>
          <p:nvPr/>
        </p:nvSpPr>
        <p:spPr>
          <a:xfrm>
            <a:off x="9642763" y="9622421"/>
            <a:ext cx="3836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yuri.camargo@avanade.com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D1EFAF2-46F0-460E-A265-B861A7A8C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54" y="9724517"/>
            <a:ext cx="355804" cy="2574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FB282A4-A02F-4699-9D01-566BF5761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55" y="5327019"/>
            <a:ext cx="355804" cy="35580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15C60E3-CE47-422D-90A8-EB47C808A4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54" y="6090775"/>
            <a:ext cx="355805" cy="3558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30C2588-4A2E-4E55-8915-FE0E873DC1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54" y="7575390"/>
            <a:ext cx="355806" cy="28909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E501BE6-C96B-4A4E-8ED4-2718B7ECBB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54" y="6869420"/>
            <a:ext cx="355806" cy="249774"/>
          </a:xfrm>
          <a:prstGeom prst="rect">
            <a:avLst/>
          </a:prstGeom>
        </p:spPr>
      </p:pic>
      <p:sp>
        <p:nvSpPr>
          <p:cNvPr id="17" name="CaixaDeTexto 8">
            <a:extLst>
              <a:ext uri="{FF2B5EF4-FFF2-40B4-BE49-F238E27FC236}">
                <a16:creationId xmlns:a16="http://schemas.microsoft.com/office/drawing/2014/main" id="{D63867CC-4823-4453-9141-1DE6326657BD}"/>
              </a:ext>
            </a:extLst>
          </p:cNvPr>
          <p:cNvSpPr txBox="1"/>
          <p:nvPr/>
        </p:nvSpPr>
        <p:spPr>
          <a:xfrm>
            <a:off x="9642763" y="8915940"/>
            <a:ext cx="3376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ycamargo.br@gmail.com</a:t>
            </a:r>
          </a:p>
        </p:txBody>
      </p:sp>
      <p:pic>
        <p:nvPicPr>
          <p:cNvPr id="18" name="Imagem 10">
            <a:extLst>
              <a:ext uri="{FF2B5EF4-FFF2-40B4-BE49-F238E27FC236}">
                <a16:creationId xmlns:a16="http://schemas.microsoft.com/office/drawing/2014/main" id="{EE641760-ED38-49D4-886B-E9801A671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55" y="9018036"/>
            <a:ext cx="355804" cy="257475"/>
          </a:xfrm>
          <a:prstGeom prst="rect">
            <a:avLst/>
          </a:prstGeom>
        </p:spPr>
      </p:pic>
      <p:pic>
        <p:nvPicPr>
          <p:cNvPr id="26" name="Picture 25" descr="A picture containing clipart&#10;&#10;Description automatically generated">
            <a:extLst>
              <a:ext uri="{FF2B5EF4-FFF2-40B4-BE49-F238E27FC236}">
                <a16:creationId xmlns:a16="http://schemas.microsoft.com/office/drawing/2014/main" id="{36FE220C-FE2C-49D6-A344-EFD0A37E92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8243832"/>
            <a:ext cx="396000" cy="396000"/>
          </a:xfrm>
          <a:prstGeom prst="rect">
            <a:avLst/>
          </a:prstGeom>
        </p:spPr>
      </p:pic>
      <p:sp>
        <p:nvSpPr>
          <p:cNvPr id="27" name="CaixaDeTexto 6">
            <a:extLst>
              <a:ext uri="{FF2B5EF4-FFF2-40B4-BE49-F238E27FC236}">
                <a16:creationId xmlns:a16="http://schemas.microsoft.com/office/drawing/2014/main" id="{783BFBA7-9C34-4EA2-8CCE-BD6F74C03FD4}"/>
              </a:ext>
            </a:extLst>
          </p:cNvPr>
          <p:cNvSpPr txBox="1"/>
          <p:nvPr/>
        </p:nvSpPr>
        <p:spPr>
          <a:xfrm>
            <a:off x="9642763" y="8168293"/>
            <a:ext cx="3001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github.com/</a:t>
            </a:r>
            <a:r>
              <a:rPr lang="pt-BR" sz="2400" b="1" dirty="0" err="1">
                <a:solidFill>
                  <a:schemeClr val="bg1"/>
                </a:solidFill>
              </a:rPr>
              <a:t>ycamargo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343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F084A52-9D90-4502-902E-98309C970318}"/>
              </a:ext>
            </a:extLst>
          </p:cNvPr>
          <p:cNvSpPr txBox="1"/>
          <p:nvPr/>
        </p:nvSpPr>
        <p:spPr>
          <a:xfrm>
            <a:off x="2424666" y="3403782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01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CDC – </a:t>
            </a:r>
            <a:r>
              <a:rPr lang="pt-BR" sz="2800" b="1" dirty="0" err="1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Change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 Data Capture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3A42D3-52BC-463A-8676-CFC574CFCF48}"/>
              </a:ext>
            </a:extLst>
          </p:cNvPr>
          <p:cNvSpPr txBox="1"/>
          <p:nvPr/>
        </p:nvSpPr>
        <p:spPr>
          <a:xfrm>
            <a:off x="2424666" y="4042411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02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Arquitetura Orientada a Eventos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6861260-7B49-4AEB-A1E6-9D39F6A7CC98}"/>
              </a:ext>
            </a:extLst>
          </p:cNvPr>
          <p:cNvSpPr txBox="1"/>
          <p:nvPr/>
        </p:nvSpPr>
        <p:spPr>
          <a:xfrm>
            <a:off x="2424666" y="4681040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03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Arquitetura da Demo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9EBC03-2E14-4D85-B48B-AB9A62F95CBB}"/>
              </a:ext>
            </a:extLst>
          </p:cNvPr>
          <p:cNvSpPr txBox="1"/>
          <p:nvPr/>
        </p:nvSpPr>
        <p:spPr>
          <a:xfrm>
            <a:off x="2424666" y="5319669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04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Demo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ABE210B-772E-42BB-A0FD-F1D2077B443B}"/>
              </a:ext>
            </a:extLst>
          </p:cNvPr>
          <p:cNvSpPr/>
          <p:nvPr/>
        </p:nvSpPr>
        <p:spPr>
          <a:xfrm>
            <a:off x="773723" y="8651631"/>
            <a:ext cx="3727939" cy="1406769"/>
          </a:xfrm>
          <a:prstGeom prst="rect">
            <a:avLst/>
          </a:prstGeom>
          <a:solidFill>
            <a:srgbClr val="161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20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F084A52-9D90-4502-902E-98309C970318}"/>
              </a:ext>
            </a:extLst>
          </p:cNvPr>
          <p:cNvSpPr txBox="1"/>
          <p:nvPr/>
        </p:nvSpPr>
        <p:spPr>
          <a:xfrm>
            <a:off x="2424666" y="3403782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01 – </a:t>
            </a:r>
            <a:r>
              <a:rPr lang="pt-BR" sz="2800" b="1" dirty="0">
                <a:latin typeface="+mj-lt"/>
                <a:cs typeface="Poppins ExtraBold" panose="00000900000000000000" pitchFamily="2" charset="0"/>
              </a:rPr>
              <a:t>CDC – </a:t>
            </a:r>
            <a:r>
              <a:rPr lang="pt-BR" sz="2800" b="1" dirty="0" err="1">
                <a:latin typeface="+mj-lt"/>
                <a:cs typeface="Poppins ExtraBold" panose="00000900000000000000" pitchFamily="2" charset="0"/>
              </a:rPr>
              <a:t>Change</a:t>
            </a:r>
            <a:r>
              <a:rPr lang="pt-BR" sz="2800" b="1" dirty="0">
                <a:latin typeface="+mj-lt"/>
                <a:cs typeface="Poppins ExtraBold" panose="00000900000000000000" pitchFamily="2" charset="0"/>
              </a:rPr>
              <a:t> Data Capture</a:t>
            </a:r>
            <a:endParaRPr lang="en-US" sz="2800" b="1" dirty="0"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3A42D3-52BC-463A-8676-CFC574CFCF48}"/>
              </a:ext>
            </a:extLst>
          </p:cNvPr>
          <p:cNvSpPr txBox="1"/>
          <p:nvPr/>
        </p:nvSpPr>
        <p:spPr>
          <a:xfrm>
            <a:off x="2424666" y="4042411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02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Arquitetura Orientada a Eventos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6861260-7B49-4AEB-A1E6-9D39F6A7CC98}"/>
              </a:ext>
            </a:extLst>
          </p:cNvPr>
          <p:cNvSpPr txBox="1"/>
          <p:nvPr/>
        </p:nvSpPr>
        <p:spPr>
          <a:xfrm>
            <a:off x="2424666" y="4681040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03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Arquitetura da Demo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9EBC03-2E14-4D85-B48B-AB9A62F95CBB}"/>
              </a:ext>
            </a:extLst>
          </p:cNvPr>
          <p:cNvSpPr txBox="1"/>
          <p:nvPr/>
        </p:nvSpPr>
        <p:spPr>
          <a:xfrm>
            <a:off x="2424666" y="5319669"/>
            <a:ext cx="759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Poppins ExtraBold" panose="00000900000000000000" pitchFamily="2" charset="0"/>
              </a:rPr>
              <a:t>04 –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Demo</a:t>
            </a:r>
            <a:endParaRPr lang="en-US" sz="2800" b="1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ABE210B-772E-42BB-A0FD-F1D2077B443B}"/>
              </a:ext>
            </a:extLst>
          </p:cNvPr>
          <p:cNvSpPr/>
          <p:nvPr/>
        </p:nvSpPr>
        <p:spPr>
          <a:xfrm>
            <a:off x="773723" y="8651631"/>
            <a:ext cx="3727939" cy="1406769"/>
          </a:xfrm>
          <a:prstGeom prst="rect">
            <a:avLst/>
          </a:prstGeom>
          <a:solidFill>
            <a:srgbClr val="161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22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ítulo 2">
            <a:extLst>
              <a:ext uri="{FF2B5EF4-FFF2-40B4-BE49-F238E27FC236}">
                <a16:creationId xmlns:a16="http://schemas.microsoft.com/office/drawing/2014/main" id="{34CF0B26-2726-4F9A-91C5-F98557A1D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0190" y="5143499"/>
            <a:ext cx="5907506" cy="2483643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INSIRA A TECNOLOGIA MICROSOFT AQUI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3EB4D49-1390-4F25-BD68-77D132151550}"/>
              </a:ext>
            </a:extLst>
          </p:cNvPr>
          <p:cNvSpPr txBox="1">
            <a:spLocks/>
          </p:cNvSpPr>
          <p:nvPr/>
        </p:nvSpPr>
        <p:spPr>
          <a:xfrm>
            <a:off x="1780673" y="1421358"/>
            <a:ext cx="13716000" cy="1064793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pt-BR" sz="72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a typeface="+mn-ea"/>
                <a:cs typeface="Poppins ExtraBold" panose="00000900000000000000" pitchFamily="2" charset="0"/>
              </a:rPr>
              <a:t>CDC – </a:t>
            </a:r>
            <a:r>
              <a:rPr lang="pt-BR" sz="7200" b="1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a typeface="+mn-ea"/>
                <a:cs typeface="Poppins ExtraBold" panose="00000900000000000000" pitchFamily="2" charset="0"/>
              </a:rPr>
              <a:t>Change</a:t>
            </a:r>
            <a:r>
              <a:rPr lang="pt-BR" sz="72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a typeface="+mn-ea"/>
                <a:cs typeface="Poppins ExtraBold" panose="00000900000000000000" pitchFamily="2" charset="0"/>
              </a:rPr>
              <a:t> Data Capture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A1B8DCFB-D6D5-4A0D-AB58-5EB18E0227FE}"/>
              </a:ext>
            </a:extLst>
          </p:cNvPr>
          <p:cNvSpPr txBox="1">
            <a:spLocks/>
          </p:cNvSpPr>
          <p:nvPr/>
        </p:nvSpPr>
        <p:spPr>
          <a:xfrm>
            <a:off x="1780673" y="2518247"/>
            <a:ext cx="15410047" cy="62037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rgbClr val="201030"/>
                </a:solidFill>
                <a:latin typeface="+mj-lt"/>
              </a:rPr>
              <a:t>Em bancos de dados, “</a:t>
            </a:r>
            <a:r>
              <a:rPr lang="pt-BR" dirty="0" err="1">
                <a:solidFill>
                  <a:srgbClr val="201030"/>
                </a:solidFill>
                <a:latin typeface="+mj-lt"/>
              </a:rPr>
              <a:t>change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 data capture” (CDC), ou captura de mudanças nos dados, é um conjunto de “design </a:t>
            </a:r>
            <a:r>
              <a:rPr lang="pt-BR" dirty="0" err="1">
                <a:solidFill>
                  <a:srgbClr val="201030"/>
                </a:solidFill>
                <a:latin typeface="+mj-lt"/>
              </a:rPr>
              <a:t>patterns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” de software usado para determinar e rastrear os dados que foram alterados permitindo que uma ação possa ser realizada usando os dados alterados.</a:t>
            </a:r>
          </a:p>
          <a:p>
            <a:pPr algn="l"/>
            <a:r>
              <a:rPr lang="pt-BR" dirty="0">
                <a:solidFill>
                  <a:srgbClr val="201030"/>
                </a:solidFill>
                <a:latin typeface="+mj-lt"/>
              </a:rPr>
              <a:t>CDC é uma abordagem para integração de dados que é baseada na identificação, captura e entrega das mudanças feitas nas fontes de dados corporativas.</a:t>
            </a:r>
          </a:p>
          <a:p>
            <a:pPr algn="l"/>
            <a:r>
              <a:rPr lang="pt-BR" dirty="0">
                <a:solidFill>
                  <a:srgbClr val="201030"/>
                </a:solidFill>
                <a:latin typeface="+mj-lt"/>
              </a:rPr>
              <a:t>CDC aparece frequentemente em ambientes de “data-</a:t>
            </a:r>
            <a:r>
              <a:rPr lang="pt-BR" dirty="0" err="1">
                <a:solidFill>
                  <a:srgbClr val="201030"/>
                </a:solidFill>
                <a:latin typeface="+mj-lt"/>
              </a:rPr>
              <a:t>warehouse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”, já que capturar e preservar o estado dos dados através do tempo é uma das funções principais de um “data-</a:t>
            </a:r>
            <a:r>
              <a:rPr lang="pt-BR" dirty="0" err="1">
                <a:solidFill>
                  <a:srgbClr val="201030"/>
                </a:solidFill>
                <a:latin typeface="+mj-lt"/>
              </a:rPr>
              <a:t>warehouse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”, mas CDC pode ser utilizado em qualquer sistema de banco de dados ou repositório de dados.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A032C-201E-4D2E-8CBC-91685E6F464B}"/>
              </a:ext>
            </a:extLst>
          </p:cNvPr>
          <p:cNvSpPr txBox="1"/>
          <p:nvPr/>
        </p:nvSpPr>
        <p:spPr>
          <a:xfrm>
            <a:off x="11614269" y="8868638"/>
            <a:ext cx="6319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Fonte: </a:t>
            </a:r>
            <a:r>
              <a:rPr lang="en-US" sz="1400" i="1" dirty="0">
                <a:hlinkClick r:id="rId3"/>
              </a:rPr>
              <a:t>https://en.wikipedia.org/wiki/Change_data_capture</a:t>
            </a:r>
            <a:r>
              <a:rPr lang="en-US" sz="1400" i="1" dirty="0"/>
              <a:t> (</a:t>
            </a:r>
            <a:r>
              <a:rPr lang="en-US" sz="1400" i="1" dirty="0" err="1"/>
              <a:t>tradução</a:t>
            </a:r>
            <a:r>
              <a:rPr lang="en-US" sz="1400" i="1" dirty="0"/>
              <a:t> livre do </a:t>
            </a:r>
            <a:r>
              <a:rPr lang="en-US" sz="1400" i="1" dirty="0" err="1"/>
              <a:t>autor</a:t>
            </a:r>
            <a:r>
              <a:rPr lang="en-US" sz="1400" i="1" dirty="0"/>
              <a:t>)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A210D705-4EE5-49B5-9514-1BFD3C55EF0E}"/>
              </a:ext>
            </a:extLst>
          </p:cNvPr>
          <p:cNvSpPr txBox="1">
            <a:spLocks/>
          </p:cNvSpPr>
          <p:nvPr/>
        </p:nvSpPr>
        <p:spPr>
          <a:xfrm>
            <a:off x="1780672" y="2522207"/>
            <a:ext cx="15410047" cy="62037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rgbClr val="201030"/>
                </a:solidFill>
                <a:latin typeface="+mj-lt"/>
              </a:rPr>
              <a:t>Em bancos de dados, “</a:t>
            </a:r>
            <a:r>
              <a:rPr lang="pt-BR" dirty="0" err="1">
                <a:solidFill>
                  <a:srgbClr val="201030"/>
                </a:solidFill>
                <a:latin typeface="+mj-lt"/>
              </a:rPr>
              <a:t>change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 data capture” (CDC), ou captura de mudanças nos dados, é um </a:t>
            </a:r>
            <a:r>
              <a:rPr lang="pt-BR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conjunto de “design </a:t>
            </a:r>
            <a:r>
              <a:rPr lang="pt-BR" dirty="0" err="1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patterns</a:t>
            </a:r>
            <a:r>
              <a:rPr lang="pt-BR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” 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de software usado para </a:t>
            </a:r>
            <a:r>
              <a:rPr lang="pt-BR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determinar e rastrear os dados 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que foram alterados </a:t>
            </a:r>
            <a:r>
              <a:rPr lang="pt-BR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permitindo que uma ação possa ser realizada usando os dados alterados.</a:t>
            </a:r>
          </a:p>
          <a:p>
            <a:pPr algn="l"/>
            <a:r>
              <a:rPr lang="pt-BR" dirty="0">
                <a:solidFill>
                  <a:srgbClr val="201030"/>
                </a:solidFill>
                <a:latin typeface="+mj-lt"/>
              </a:rPr>
              <a:t>CDC é uma abordagem para </a:t>
            </a:r>
            <a:r>
              <a:rPr lang="pt-BR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integração de dados que é baseada na identificação, captura e entrega das mudanças feitas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 nas fontes de dados corporativas.</a:t>
            </a:r>
          </a:p>
          <a:p>
            <a:pPr algn="l"/>
            <a:r>
              <a:rPr lang="pt-BR" dirty="0">
                <a:solidFill>
                  <a:srgbClr val="201030"/>
                </a:solidFill>
                <a:latin typeface="+mj-lt"/>
              </a:rPr>
              <a:t>CDC aparece frequentemente em ambientes de “data-</a:t>
            </a:r>
            <a:r>
              <a:rPr lang="pt-BR" dirty="0" err="1">
                <a:solidFill>
                  <a:srgbClr val="201030"/>
                </a:solidFill>
                <a:latin typeface="+mj-lt"/>
              </a:rPr>
              <a:t>warehouse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”, já que capturar e preservar o estado dos dados através do tempo é uma das funções principais de um “data-</a:t>
            </a:r>
            <a:r>
              <a:rPr lang="pt-BR" dirty="0" err="1">
                <a:solidFill>
                  <a:srgbClr val="201030"/>
                </a:solidFill>
                <a:latin typeface="+mj-lt"/>
              </a:rPr>
              <a:t>warehouse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”, mas </a:t>
            </a:r>
            <a:r>
              <a:rPr lang="pt-BR" dirty="0">
                <a:solidFill>
                  <a:srgbClr val="201030"/>
                </a:solidFill>
                <a:highlight>
                  <a:srgbClr val="FFFF00"/>
                </a:highlight>
                <a:latin typeface="+mj-lt"/>
              </a:rPr>
              <a:t>CDC pode ser utilizado em qualquer sistema de banco de dados</a:t>
            </a:r>
            <a:r>
              <a:rPr lang="pt-BR" dirty="0">
                <a:solidFill>
                  <a:srgbClr val="201030"/>
                </a:solidFill>
                <a:latin typeface="+mj-lt"/>
              </a:rPr>
              <a:t> ou repositório de dados.</a:t>
            </a:r>
          </a:p>
        </p:txBody>
      </p:sp>
    </p:spTree>
    <p:extLst>
      <p:ext uri="{BB962C8B-B14F-4D97-AF65-F5344CB8AC3E}">
        <p14:creationId xmlns:p14="http://schemas.microsoft.com/office/powerpoint/2010/main" val="348844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427018" y="2216726"/>
            <a:ext cx="10141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latin typeface="+mj-lt"/>
              </a:rPr>
              <a:t>CDC – </a:t>
            </a:r>
            <a:r>
              <a:rPr lang="pt-BR" sz="6600" b="1" dirty="0" err="1">
                <a:solidFill>
                  <a:schemeClr val="bg1"/>
                </a:solidFill>
                <a:latin typeface="+mj-lt"/>
              </a:rPr>
              <a:t>Change</a:t>
            </a:r>
            <a:r>
              <a:rPr lang="pt-BR" sz="6600" b="1" dirty="0">
                <a:solidFill>
                  <a:schemeClr val="bg1"/>
                </a:solidFill>
                <a:latin typeface="+mj-lt"/>
              </a:rPr>
              <a:t> Data Capture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410692" y="3957920"/>
            <a:ext cx="154563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chemeClr val="bg1"/>
                </a:solidFill>
                <a:latin typeface="+mj-lt"/>
              </a:rPr>
              <a:t>Identificação, Captura e Entrega de mudanças ocorridas nos dados. (Eventos de alteração de dados).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chemeClr val="bg1"/>
                </a:solidFill>
                <a:latin typeface="+mj-lt"/>
              </a:rPr>
              <a:t>Conjunto de Design </a:t>
            </a:r>
            <a:r>
              <a:rPr lang="pt-BR" sz="2800" dirty="0" err="1">
                <a:solidFill>
                  <a:schemeClr val="bg1"/>
                </a:solidFill>
                <a:latin typeface="+mj-lt"/>
              </a:rPr>
              <a:t>Patterns</a:t>
            </a:r>
            <a:endParaRPr lang="pt-BR" sz="2800" dirty="0">
              <a:solidFill>
                <a:schemeClr val="bg1"/>
              </a:solidFill>
              <a:latin typeface="+mj-l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bg1"/>
                </a:solidFill>
                <a:latin typeface="+mj-lt"/>
              </a:rPr>
              <a:t>Algumas possibilidades de implementação de CDC: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+mj-lt"/>
              </a:rPr>
              <a:t>Leitura de Log/</a:t>
            </a:r>
            <a:r>
              <a:rPr lang="pt-BR" sz="2800" dirty="0" err="1">
                <a:solidFill>
                  <a:schemeClr val="bg1"/>
                </a:solidFill>
                <a:latin typeface="+mj-lt"/>
              </a:rPr>
              <a:t>Journal</a:t>
            </a:r>
            <a:r>
              <a:rPr lang="pt-BR" sz="2800" dirty="0">
                <a:solidFill>
                  <a:schemeClr val="bg1"/>
                </a:solidFill>
                <a:latin typeface="+mj-lt"/>
              </a:rPr>
              <a:t> do banco de dados (alternativa preferida pelas ferramentas de CDC)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+mj-lt"/>
              </a:rPr>
              <a:t>Triggers de banco de dados especializadas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+mj-lt"/>
              </a:rPr>
              <a:t>Comparação/</a:t>
            </a:r>
            <a:r>
              <a:rPr lang="pt-BR" sz="2800" dirty="0" err="1">
                <a:solidFill>
                  <a:schemeClr val="bg1"/>
                </a:solidFill>
                <a:latin typeface="+mj-lt"/>
              </a:rPr>
              <a:t>Diff</a:t>
            </a:r>
            <a:r>
              <a:rPr lang="pt-BR" sz="2800" dirty="0">
                <a:solidFill>
                  <a:schemeClr val="bg1"/>
                </a:solidFill>
                <a:latin typeface="+mj-lt"/>
              </a:rPr>
              <a:t> de Snapshots dos dados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chemeClr val="bg1"/>
                </a:solidFill>
                <a:latin typeface="+mj-lt"/>
              </a:rPr>
              <a:t>Pode ser usada em qualquer banco ou repositório de dados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chemeClr val="bg1"/>
                </a:solidFill>
                <a:latin typeface="+mj-lt"/>
              </a:rPr>
              <a:t>Muito usado para cenários de integração/replicação de dados, mas pode ser usado em outros cenários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chemeClr val="bg1"/>
                </a:solidFill>
                <a:latin typeface="+mj-lt"/>
              </a:rPr>
              <a:t>Possui uma grande afinidade com Arquiteturas Orientada a Eventos, especialmente para capturar eventos em sistemas legados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427018" y="3145349"/>
            <a:ext cx="4450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+mj-lt"/>
              </a:rPr>
              <a:t>Conceitos Principais</a:t>
            </a:r>
          </a:p>
        </p:txBody>
      </p:sp>
    </p:spTree>
    <p:extLst>
      <p:ext uri="{BB962C8B-B14F-4D97-AF65-F5344CB8AC3E}">
        <p14:creationId xmlns:p14="http://schemas.microsoft.com/office/powerpoint/2010/main" val="217085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ítulo 2">
            <a:extLst>
              <a:ext uri="{FF2B5EF4-FFF2-40B4-BE49-F238E27FC236}">
                <a16:creationId xmlns:a16="http://schemas.microsoft.com/office/drawing/2014/main" id="{34CF0B26-2726-4F9A-91C5-F98557A1D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0190" y="5143499"/>
            <a:ext cx="5907506" cy="2483643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INSIRA A TECNOLOGIA MICROSOFT AQUI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3EB4D49-1390-4F25-BD68-77D132151550}"/>
              </a:ext>
            </a:extLst>
          </p:cNvPr>
          <p:cNvSpPr txBox="1">
            <a:spLocks/>
          </p:cNvSpPr>
          <p:nvPr/>
        </p:nvSpPr>
        <p:spPr>
          <a:xfrm>
            <a:off x="1780673" y="1421358"/>
            <a:ext cx="13716000" cy="1064793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pt-BR" sz="72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a typeface="+mn-ea"/>
                <a:cs typeface="Poppins ExtraBold" panose="00000900000000000000" pitchFamily="2" charset="0"/>
              </a:rPr>
              <a:t>Detecção de Mudanças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A1B8DCFB-D6D5-4A0D-AB58-5EB18E0227FE}"/>
              </a:ext>
            </a:extLst>
          </p:cNvPr>
          <p:cNvSpPr txBox="1">
            <a:spLocks/>
          </p:cNvSpPr>
          <p:nvPr/>
        </p:nvSpPr>
        <p:spPr>
          <a:xfrm>
            <a:off x="1780673" y="2518247"/>
            <a:ext cx="15410047" cy="62037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>
                <a:solidFill>
                  <a:srgbClr val="201030"/>
                </a:solidFill>
                <a:latin typeface="+mj-lt"/>
              </a:rPr>
              <a:t>Detecção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de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mudanças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é um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tema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comum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quando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falamos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de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integração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entre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sistemas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ou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sincronização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de dados e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existem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várias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maneiras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de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implementar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isso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. 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201030"/>
                </a:solidFill>
                <a:latin typeface="+mj-lt"/>
              </a:rPr>
              <a:t>O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sistema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origem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da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mudança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possui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algum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mecanismo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de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notificação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(Realtime e Event Driven)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201030"/>
                </a:solidFill>
                <a:latin typeface="+mj-lt"/>
              </a:rPr>
              <a:t>Detecção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de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mudanças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no banco de dados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201030"/>
                </a:solidFill>
                <a:latin typeface="+mj-lt"/>
              </a:rPr>
              <a:t>Usando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uma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ferramenta de CDC (que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geralmente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são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Log based)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201030"/>
                </a:solidFill>
                <a:latin typeface="+mj-lt"/>
              </a:rPr>
              <a:t>Usando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features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nativas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de CDC dos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bancos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de dados (SQL Server CDC, MongoDB Change Streams, Cosmos Change Feed,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etc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)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201030"/>
                </a:solidFill>
                <a:latin typeface="+mj-lt"/>
              </a:rPr>
              <a:t>Usando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triggers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201030"/>
                </a:solidFill>
                <a:latin typeface="+mj-lt"/>
              </a:rPr>
              <a:t>Usando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técnicas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de Copy &amp; Compare (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comparação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de snapshots)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201030"/>
                </a:solidFill>
                <a:latin typeface="+mj-lt"/>
              </a:rPr>
              <a:t>API Polling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201030"/>
                </a:solidFill>
                <a:latin typeface="+mj-lt"/>
              </a:rPr>
              <a:t>Screen Scraping </a:t>
            </a:r>
            <a:r>
              <a:rPr lang="en-US" dirty="0" err="1">
                <a:solidFill>
                  <a:srgbClr val="201030"/>
                </a:solidFill>
                <a:latin typeface="+mj-lt"/>
              </a:rPr>
              <a:t>usando</a:t>
            </a:r>
            <a:r>
              <a:rPr lang="en-US" dirty="0">
                <a:solidFill>
                  <a:srgbClr val="201030"/>
                </a:solidFill>
                <a:latin typeface="+mj-lt"/>
              </a:rPr>
              <a:t> RPA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A032C-201E-4D2E-8CBC-91685E6F464B}"/>
              </a:ext>
            </a:extLst>
          </p:cNvPr>
          <p:cNvSpPr txBox="1"/>
          <p:nvPr/>
        </p:nvSpPr>
        <p:spPr>
          <a:xfrm>
            <a:off x="11614269" y="8868638"/>
            <a:ext cx="6319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Fonte: </a:t>
            </a:r>
            <a:r>
              <a:rPr lang="en-US" sz="1400" i="1" dirty="0">
                <a:hlinkClick r:id="rId3"/>
              </a:rPr>
              <a:t>https://en.wikipedia.org/wiki/Change_data_capture</a:t>
            </a:r>
            <a:r>
              <a:rPr lang="en-US" sz="1400" i="1" dirty="0"/>
              <a:t> (</a:t>
            </a:r>
            <a:r>
              <a:rPr lang="en-US" sz="1400" i="1" dirty="0" err="1"/>
              <a:t>tradução</a:t>
            </a:r>
            <a:r>
              <a:rPr lang="en-US" sz="1400" i="1" dirty="0"/>
              <a:t> livre do </a:t>
            </a:r>
            <a:r>
              <a:rPr lang="en-US" sz="1400" i="1" dirty="0" err="1"/>
              <a:t>autor</a:t>
            </a:r>
            <a:r>
              <a:rPr lang="en-US" sz="1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62394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Y_IGNORE_UCW" val="true"/>
  <p:tag name="PPT/SLIDES/SLIDE7.XML" val="844454944"/>
  <p:tag name="PPT/SLIDES/SLIDE6.XML" val="3133867282"/>
  <p:tag name="PPT/SLIDES/SLIDE1.XML" val="2588421429"/>
  <p:tag name="PPT/SLIDES/SLIDE2.XML" val="1371927259"/>
  <p:tag name="PPT/SLIDES/SLIDE3.XML" val="3308623771"/>
  <p:tag name="PPT/SLIDES/SLIDE4.XML" val="2423963170"/>
  <p:tag name="PPT/SLIDES/SLIDE5.XML" val="1828099987"/>
  <p:tag name="PPT/SLIDES/SLIDE8.XML" val="3028600923"/>
  <p:tag name="PPT/SLIDES/SLIDE9.XML" val="2189129291"/>
  <p:tag name="PPT/SLIDES/SLIDE10.XML" val="2410758425"/>
  <p:tag name="PPT/SLIDES/SLIDE11.XML" val="1751994598"/>
  <p:tag name="PPT/SLIDES/SLIDE12.XML" val="4025431367"/>
  <p:tag name="PPT/SLIDES/SLIDE13.XML" val="3019364141"/>
  <p:tag name="PPT/SLIDES/SLIDE14.XML" val="447946115"/>
  <p:tag name="PPT/SLIDES/SLIDE15.XML" val="1444715416"/>
  <p:tag name="PPT/SLIDES/SLIDE16.XML" val="372898639"/>
  <p:tag name="PPT/SLIDES/SLIDE17.XML" val="4249075283"/>
  <p:tag name="PPT/SLIDES/SLIDE18.XML" val="813802289"/>
  <p:tag name="PPT/SLIDES/SLIDE19.XML" val="2124923637"/>
  <p:tag name="PPT/SLIDES/SLIDE20.XML" val="961931734"/>
  <p:tag name="PPT/SLIDES/SLIDE21.XML" val="3811583663"/>
  <p:tag name="PPT/SLIDES/SLIDE22.XML" val="2327650440"/>
  <p:tag name="PPT/SLIDES/SLIDE23.XML" val="698492833"/>
  <p:tag name="PPT/SLIDES/SLIDE24.XML" val="2662909505"/>
  <p:tag name="PPT/SLIDES/SLIDE25.XML" val="991241929"/>
  <p:tag name="PPT/SLIDES/SLIDE26.XML" val="150432721"/>
  <p:tag name="PPT/SLIDES/SLIDE27.XML" val="3469628211"/>
  <p:tag name="PPT/SLIDES/SLIDE28.XML" val="336299186"/>
  <p:tag name="PPT/SLIDES/SLIDE29.XML" val="4060805938"/>
  <p:tag name="PPT/SLIDES/SLIDE30.XML" val="3959798137"/>
  <p:tag name="PPT/SLIDES/SLIDE31.XML" val="3202321137"/>
  <p:tag name="PPT/SLIDES/SLIDE32.XML" val="3141457807"/>
  <p:tag name="PPT/SLIDEMASTERS/SLIDEMASTER1.XML" val="116565842"/>
  <p:tag name="PPT/SLIDELAYOUTS/SLIDELAYOUT13.XML" val="1594188803"/>
  <p:tag name="PPT/SLIDELAYOUTS/SLIDELAYOUT1.XML" val="1925770977"/>
  <p:tag name="PPT/SLIDELAYOUTS/SLIDELAYOUT2.XML" val="941673369"/>
  <p:tag name="PPT/SLIDELAYOUTS/SLIDELAYOUT3.XML" val="2156404492"/>
  <p:tag name="PPT/SLIDELAYOUTS/SLIDELAYOUT4.XML" val="4146987654"/>
  <p:tag name="PPT/SLIDELAYOUTS/SLIDELAYOUT5.XML" val="1544832597"/>
  <p:tag name="PPT/SLIDELAYOUTS/SLIDELAYOUT6.XML" val="1003172983"/>
  <p:tag name="PPT/SLIDELAYOUTS/SLIDELAYOUT7.XML" val="657316240"/>
  <p:tag name="PPT/SLIDELAYOUTS/SLIDELAYOUT8.XML" val="2096787518"/>
  <p:tag name="PPT/SLIDELAYOUTS/SLIDELAYOUT9.XML" val="1810526838"/>
  <p:tag name="PPT/SLIDELAYOUTS/SLIDELAYOUT10.XML" val="716656279"/>
  <p:tag name="PPT/SLIDELAYOUTS/SLIDELAYOUT11.XML" val="2829600211"/>
  <p:tag name="PPT/SLIDELAYOUTS/SLIDELAYOUT12.XML" val="1925894909"/>
  <p:tag name="PPT/SLIDELAYOUTS/SLIDELAYOUT14.XML" val="2936777632"/>
  <p:tag name="PPT/SLIDELAYOUTS/SLIDELAYOUT15.XML" val="3119327294"/>
  <p:tag name="PPT/SLIDELAYOUTS/SLIDELAYOUT16.XML" val="2064368256"/>
  <p:tag name="PPT/SLIDELAYOUTS/SLIDELAYOUT17.XML" val="663545784"/>
  <p:tag name="PPT/SLIDELAYOUTS/SLIDELAYOUT18.XML" val="3794209926"/>
  <p:tag name="PPT/SLIDELAYOUTS/SLIDELAYOUT19.XML" val="3731448993"/>
  <p:tag name="PPT/SLIDELAYOUTS/SLIDELAYOUT20.XML" val="887736816"/>
  <p:tag name="PPT/THEME/THEME1.XML" val="2449533138"/>
  <p:tag name="PPT/MEDIA/IMAGE1.PNG" val="2670802790"/>
  <p:tag name="PPT/MEDIA/IMAGE2.PNG" val="3645073675"/>
  <p:tag name="PPT/MEDIA/IMAGE3.PNG" val="815923678"/>
  <p:tag name="PPT/MEDIA/IMAGE4.PNG" val="2791363813"/>
  <p:tag name="PPT/MEDIA/IMAGE5.PNG" val="11879028"/>
  <p:tag name="PPT/CHARTS/CHART1.XML" val="1363347618"/>
  <p:tag name="PPT/CHARTS/STYLE1.XML" val="2902404813"/>
  <p:tag name="PPT/CHARTS/COLORS3.XML" val="2829521948"/>
  <p:tag name="PPT/CHARTS/STYLE2.XML" val="2902404813"/>
  <p:tag name="PPT/CHARTS/COLORS1.XML" val="2829521948"/>
  <p:tag name="PPT/CHARTS/COLORS2.XML" val="2829521948"/>
  <p:tag name="PPT/CHARTS/CHART3.XML" val="721758848"/>
  <p:tag name="PPT/CHARTS/CHART2.XML" val="3109481528"/>
  <p:tag name="PPT/CHARTS/STYLE3.XML" val="2902404813"/>
</p:tagLst>
</file>

<file path=ppt/theme/theme1.xml><?xml version="1.0" encoding="utf-8"?>
<a:theme xmlns:a="http://schemas.openxmlformats.org/drawingml/2006/main" name="Tema do Office">
  <a:themeElements>
    <a:clrScheme name="MVP Conf">
      <a:dk1>
        <a:srgbClr val="F42F4C"/>
      </a:dk1>
      <a:lt1>
        <a:sysClr val="window" lastClr="FFFFFF"/>
      </a:lt1>
      <a:dk2>
        <a:srgbClr val="1A1A1A"/>
      </a:dk2>
      <a:lt2>
        <a:srgbClr val="FFFFFF"/>
      </a:lt2>
      <a:accent1>
        <a:srgbClr val="F42F4C"/>
      </a:accent1>
      <a:accent2>
        <a:srgbClr val="B2182E"/>
      </a:accent2>
      <a:accent3>
        <a:srgbClr val="DE1768"/>
      </a:accent3>
      <a:accent4>
        <a:srgbClr val="F26A2E"/>
      </a:accent4>
      <a:accent5>
        <a:srgbClr val="F19500"/>
      </a:accent5>
      <a:accent6>
        <a:srgbClr val="14496B"/>
      </a:accent6>
      <a:hlink>
        <a:srgbClr val="F42F4C"/>
      </a:hlink>
      <a:folHlink>
        <a:srgbClr val="B2182E"/>
      </a:folHlink>
    </a:clrScheme>
    <a:fontScheme name="MVP Conf">
      <a:majorFont>
        <a:latin typeface="Tw Cen MT"/>
        <a:ea typeface=""/>
        <a:cs typeface=""/>
      </a:majorFont>
      <a:minorFont>
        <a:latin typeface="Clear Sans Thin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2DB19100604D64B9EE3D8DA85815182" ma:contentTypeVersion="4" ma:contentTypeDescription="Crie um novo documento." ma:contentTypeScope="" ma:versionID="5dada89e9c33ab68d5455156a6659246">
  <xsd:schema xmlns:xsd="http://www.w3.org/2001/XMLSchema" xmlns:xs="http://www.w3.org/2001/XMLSchema" xmlns:p="http://schemas.microsoft.com/office/2006/metadata/properties" xmlns:ns2="e748629f-694d-4eed-9fe7-be3bd86cc33e" targetNamespace="http://schemas.microsoft.com/office/2006/metadata/properties" ma:root="true" ma:fieldsID="0f2493385d4ab8f21c831672dfee8310" ns2:_="">
    <xsd:import namespace="e748629f-694d-4eed-9fe7-be3bd86cc3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48629f-694d-4eed-9fe7-be3bd86cc3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DFE870-1636-432E-B929-577E44CAC7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48629f-694d-4eed-9fe7-be3bd86cc3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D185B7-A2F8-48E7-B08B-90D5E8A6660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9D6263E-6F32-4104-8162-C45A355AE0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5285</TotalTime>
  <Words>2814</Words>
  <Application>Microsoft Office PowerPoint</Application>
  <PresentationFormat>Custom</PresentationFormat>
  <Paragraphs>231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Clear Sans Thin</vt:lpstr>
      <vt:lpstr>Courier New</vt:lpstr>
      <vt:lpstr>Graphik</vt:lpstr>
      <vt:lpstr>Rubik</vt:lpstr>
      <vt:lpstr>Segoe UI</vt:lpstr>
      <vt:lpstr>Tw Cen MT</vt:lpstr>
      <vt:lpstr>Wingdings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Mafra</dc:creator>
  <cp:lastModifiedBy>Yuri Camargo</cp:lastModifiedBy>
  <cp:revision>34</cp:revision>
  <dcterms:modified xsi:type="dcterms:W3CDTF">2021-11-07T21:49:50Z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0x01010062DB19100604D64B9EE3D8DA85815182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2021-11-04T14:53:17Z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64186f64-f161-4f38-929c-c74c2bafb7bc</vt:lpwstr>
  </property>
  <property fmtid="{D5CDD505-2E9C-101B-9397-08002B2CF9AE}" pid="9" name="MSIP_Label_5fae8262-b78e-4366-8929-a5d6aac95320_ContentBits">
    <vt:lpwstr>0</vt:lpwstr>
  </property>
</Properties>
</file>